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2"/>
  </p:notesMasterIdLst>
  <p:handoutMasterIdLst>
    <p:handoutMasterId r:id="rId23"/>
  </p:handoutMasterIdLst>
  <p:sldIdLst>
    <p:sldId id="256" r:id="rId2"/>
    <p:sldId id="297" r:id="rId3"/>
    <p:sldId id="261" r:id="rId4"/>
    <p:sldId id="298" r:id="rId5"/>
    <p:sldId id="263" r:id="rId6"/>
    <p:sldId id="264" r:id="rId7"/>
    <p:sldId id="266" r:id="rId8"/>
    <p:sldId id="267" r:id="rId9"/>
    <p:sldId id="274" r:id="rId10"/>
    <p:sldId id="270" r:id="rId11"/>
    <p:sldId id="268" r:id="rId12"/>
    <p:sldId id="275" r:id="rId13"/>
    <p:sldId id="276" r:id="rId14"/>
    <p:sldId id="277" r:id="rId15"/>
    <p:sldId id="269" r:id="rId16"/>
    <p:sldId id="296" r:id="rId17"/>
    <p:sldId id="278" r:id="rId18"/>
    <p:sldId id="288" r:id="rId19"/>
    <p:sldId id="279" r:id="rId20"/>
    <p:sldId id="290" r:id="rId2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DCDD"/>
    <a:srgbClr val="DBDCD3"/>
    <a:srgbClr val="C72C00"/>
    <a:srgbClr val="C22F16"/>
    <a:srgbClr val="58585A"/>
    <a:srgbClr val="B1B3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5" autoAdjust="0"/>
    <p:restoredTop sz="96305" autoAdjust="0"/>
  </p:normalViewPr>
  <p:slideViewPr>
    <p:cSldViewPr snapToGrid="0">
      <p:cViewPr varScale="1">
        <p:scale>
          <a:sx n="78" d="100"/>
          <a:sy n="78" d="100"/>
        </p:scale>
        <p:origin x="115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7" d="100"/>
          <a:sy n="8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677099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179313" y="0"/>
            <a:ext cx="2677099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21715B-B3F7-47F2-8C27-9EE38D994D09}" type="datetimeFigureOut">
              <a:rPr lang="cs-CZ" smtClean="0"/>
              <a:t>22.2.2019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AFDEC-40E1-4404-84E6-3CF9D02A48A0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526" y="69192"/>
            <a:ext cx="1191361" cy="32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799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B617EE-DD65-4964-B0F3-8927B1F2F5BB}" type="datetimeFigureOut">
              <a:rPr lang="cs-CZ" smtClean="0"/>
              <a:t>22.2.2019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AC722-F57D-4588-B5EC-47A17C9DEDC2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39" y="630238"/>
            <a:ext cx="1191361" cy="32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94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AC722-F57D-4588-B5EC-47A17C9DEDC2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3231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AC722-F57D-4588-B5EC-47A17C9DEDC2}" type="slidenum">
              <a:rPr lang="cs-CZ" smtClean="0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2901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08213" y="4737993"/>
            <a:ext cx="5823510" cy="61961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b="0"/>
            </a:lvl1pPr>
          </a:lstStyle>
          <a:p>
            <a:pPr algn="l">
              <a:lnSpc>
                <a:spcPts val="1400"/>
              </a:lnSpc>
            </a:pPr>
            <a:r>
              <a:rPr lang="cs-CZ" sz="1900" b="1" dirty="0" smtClean="0"/>
              <a:t>Mgr</a:t>
            </a:r>
            <a:r>
              <a:rPr lang="cs-CZ" sz="1900" b="1" dirty="0"/>
              <a:t>. Cydlina Radbuzová</a:t>
            </a:r>
            <a:endParaRPr lang="cs-CZ" sz="1900" dirty="0"/>
          </a:p>
          <a:p>
            <a:pPr algn="l">
              <a:lnSpc>
                <a:spcPts val="1400"/>
              </a:lnSpc>
            </a:pPr>
            <a:r>
              <a:rPr lang="cs-CZ" sz="1900" dirty="0"/>
              <a:t>12. ledna </a:t>
            </a:r>
            <a:r>
              <a:rPr lang="cs-CZ" sz="1900" dirty="0" smtClean="0"/>
              <a:t>2017</a:t>
            </a:r>
            <a:endParaRPr lang="cs-CZ" sz="1900" dirty="0"/>
          </a:p>
        </p:txBody>
      </p:sp>
      <p:cxnSp>
        <p:nvCxnSpPr>
          <p:cNvPr id="9" name="Straight Connector 17"/>
          <p:cNvCxnSpPr/>
          <p:nvPr userDrawn="1"/>
        </p:nvCxnSpPr>
        <p:spPr>
          <a:xfrm>
            <a:off x="1808213" y="4637741"/>
            <a:ext cx="2366682" cy="0"/>
          </a:xfrm>
          <a:prstGeom prst="line">
            <a:avLst/>
          </a:prstGeom>
          <a:ln w="38100">
            <a:solidFill>
              <a:srgbClr val="C72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7"/>
          <p:cNvSpPr/>
          <p:nvPr userDrawn="1"/>
        </p:nvSpPr>
        <p:spPr>
          <a:xfrm>
            <a:off x="1301570" y="2266054"/>
            <a:ext cx="262647" cy="262647"/>
          </a:xfrm>
          <a:prstGeom prst="rect">
            <a:avLst/>
          </a:prstGeom>
          <a:solidFill>
            <a:srgbClr val="B1B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1" name="Straight Connector 6"/>
          <p:cNvCxnSpPr/>
          <p:nvPr userDrawn="1"/>
        </p:nvCxnSpPr>
        <p:spPr>
          <a:xfrm>
            <a:off x="0" y="1332689"/>
            <a:ext cx="9144000" cy="0"/>
          </a:xfrm>
          <a:prstGeom prst="line">
            <a:avLst/>
          </a:prstGeom>
          <a:ln w="38100">
            <a:solidFill>
              <a:srgbClr val="C72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57950" y="365126"/>
            <a:ext cx="2256945" cy="606981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 hasCustomPrompt="1"/>
          </p:nvPr>
        </p:nvSpPr>
        <p:spPr>
          <a:xfrm>
            <a:off x="1808213" y="2135735"/>
            <a:ext cx="6737271" cy="132556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cs-CZ" dirty="0" smtClean="0"/>
              <a:t>Nadpis o délce dvou, </a:t>
            </a:r>
            <a:r>
              <a:rPr lang="cs-CZ" dirty="0" err="1" smtClean="0"/>
              <a:t>výjímečně</a:t>
            </a:r>
            <a:r>
              <a:rPr lang="cs-CZ" dirty="0" smtClean="0"/>
              <a:t> tří řádků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907117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obrázek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61225" y="1350594"/>
            <a:ext cx="5347147" cy="4448344"/>
          </a:xfrm>
          <a:prstGeom prst="rect">
            <a:avLst/>
          </a:prstGeom>
        </p:spPr>
        <p:txBody>
          <a:bodyPr l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2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3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71463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4"/>
              </a:buBlip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sz="1600" b="1" dirty="0" smtClean="0">
                <a:latin typeface="+mn-lt"/>
              </a:rPr>
              <a:t>První úroveň</a:t>
            </a:r>
            <a:endParaRPr lang="cs-CZ" dirty="0" smtClean="0"/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79318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24749" y="292971"/>
            <a:ext cx="1191361" cy="320404"/>
          </a:xfrm>
          <a:prstGeom prst="rect">
            <a:avLst/>
          </a:prstGeom>
        </p:spPr>
      </p:pic>
      <p:sp>
        <p:nvSpPr>
          <p:cNvPr id="11" name="Zástupný symbol pro obrázek 10"/>
          <p:cNvSpPr>
            <a:spLocks noGrp="1"/>
          </p:cNvSpPr>
          <p:nvPr>
            <p:ph type="pic" sz="quarter" idx="11"/>
          </p:nvPr>
        </p:nvSpPr>
        <p:spPr>
          <a:xfrm>
            <a:off x="5952273" y="1399653"/>
            <a:ext cx="2763837" cy="4399285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8469" y="6288065"/>
            <a:ext cx="9144000" cy="0"/>
          </a:xfrm>
          <a:prstGeom prst="line">
            <a:avLst/>
          </a:prstGeom>
          <a:ln w="38100">
            <a:solidFill>
              <a:srgbClr val="DBDC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>
          <a:xfrm>
            <a:off x="461225" y="6458663"/>
            <a:ext cx="8164800" cy="244800"/>
          </a:xfrm>
          <a:prstGeom prst="rect">
            <a:avLst/>
          </a:prstGeom>
        </p:spPr>
        <p:txBody>
          <a:bodyPr/>
          <a:lstStyle/>
          <a:p>
            <a:r>
              <a:rPr lang="cs-CZ" sz="1000" smtClean="0">
                <a:solidFill>
                  <a:prstClr val="black"/>
                </a:solidFill>
              </a:rPr>
              <a:t>Mgr. Cydlina Radbuzová l 12. ledna 2017 Tento text se dá editovat jako zápatí. Dle verze programu najdete tuto funkci na kartě Vložení, část Text.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19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61226" y="1507068"/>
            <a:ext cx="3831374" cy="4291870"/>
          </a:xfrm>
          <a:prstGeom prst="rect">
            <a:avLst/>
          </a:prstGeom>
        </p:spPr>
        <p:txBody>
          <a:bodyPr l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2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3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68288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4"/>
              </a:buBlip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sz="1600" b="1" dirty="0" smtClean="0">
                <a:latin typeface="+mn-lt"/>
              </a:rPr>
              <a:t>První úroveň</a:t>
            </a:r>
            <a:endParaRPr lang="cs-CZ" dirty="0" smtClean="0"/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79318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24749" y="292971"/>
            <a:ext cx="1191361" cy="320404"/>
          </a:xfrm>
          <a:prstGeom prst="rect">
            <a:avLst/>
          </a:prstGeom>
        </p:spPr>
      </p:pic>
      <p:sp>
        <p:nvSpPr>
          <p:cNvPr id="6" name="Zástupný symbol pro obsah 2"/>
          <p:cNvSpPr>
            <a:spLocks noGrp="1"/>
          </p:cNvSpPr>
          <p:nvPr>
            <p:ph idx="10" hasCustomPrompt="1"/>
          </p:nvPr>
        </p:nvSpPr>
        <p:spPr>
          <a:xfrm>
            <a:off x="4665133" y="1507068"/>
            <a:ext cx="3962411" cy="4291866"/>
          </a:xfrm>
          <a:prstGeom prst="rect">
            <a:avLst/>
          </a:prstGeom>
        </p:spPr>
        <p:txBody>
          <a:bodyPr l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2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3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68288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4"/>
              </a:buBlip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sz="1600" b="1" dirty="0" smtClean="0">
                <a:latin typeface="+mn-lt"/>
              </a:rPr>
              <a:t>První úroveň</a:t>
            </a:r>
            <a:endParaRPr lang="cs-CZ" dirty="0" smtClean="0"/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sp>
        <p:nvSpPr>
          <p:cNvPr id="10" name="Nadpis 1"/>
          <p:cNvSpPr>
            <a:spLocks noGrp="1"/>
          </p:cNvSpPr>
          <p:nvPr>
            <p:ph type="title" hasCustomPrompt="1"/>
          </p:nvPr>
        </p:nvSpPr>
        <p:spPr>
          <a:xfrm>
            <a:off x="461225" y="331259"/>
            <a:ext cx="6628688" cy="428054"/>
          </a:xfrm>
          <a:prstGeom prst="rect">
            <a:avLst/>
          </a:prstGeom>
        </p:spPr>
        <p:txBody>
          <a:bodyPr lIns="0"/>
          <a:lstStyle>
            <a:lvl1pPr>
              <a:defRPr sz="2400"/>
            </a:lvl1pPr>
          </a:lstStyle>
          <a:p>
            <a:r>
              <a:rPr lang="cs-CZ" dirty="0" smtClean="0"/>
              <a:t>Název podsekce</a:t>
            </a:r>
            <a:endParaRPr lang="cs-CZ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8469" y="6288065"/>
            <a:ext cx="9144000" cy="0"/>
          </a:xfrm>
          <a:prstGeom prst="line">
            <a:avLst/>
          </a:prstGeom>
          <a:ln w="38100">
            <a:solidFill>
              <a:srgbClr val="DBDC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zápatí 3"/>
          <p:cNvSpPr>
            <a:spLocks noGrp="1"/>
          </p:cNvSpPr>
          <p:nvPr>
            <p:ph type="ftr" sz="quarter" idx="12"/>
          </p:nvPr>
        </p:nvSpPr>
        <p:spPr>
          <a:xfrm>
            <a:off x="461225" y="6458663"/>
            <a:ext cx="8164800" cy="244800"/>
          </a:xfrm>
          <a:prstGeom prst="rect">
            <a:avLst/>
          </a:prstGeom>
        </p:spPr>
        <p:txBody>
          <a:bodyPr/>
          <a:lstStyle/>
          <a:p>
            <a:r>
              <a:rPr lang="cs-CZ" sz="1000" smtClean="0">
                <a:solidFill>
                  <a:prstClr val="black"/>
                </a:solidFill>
              </a:rPr>
              <a:t>Mgr. Cydlina Radbuzová l 12. ledna 2017 Tento text se dá editovat jako zápatí. Dle verze programu najdete tuto funkci na kartě Vložení, část Text.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747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61226" y="1905002"/>
            <a:ext cx="3831374" cy="4291870"/>
          </a:xfrm>
          <a:prstGeom prst="rect">
            <a:avLst/>
          </a:prstGeom>
        </p:spPr>
        <p:txBody>
          <a:bodyPr l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2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3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71463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4"/>
              </a:buBlip>
              <a:tabLst/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sz="1600" b="1" dirty="0" smtClean="0">
                <a:latin typeface="+mn-lt"/>
              </a:rPr>
              <a:t>První úroveň</a:t>
            </a:r>
            <a:endParaRPr lang="cs-CZ" dirty="0" smtClean="0"/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79318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24749" y="292971"/>
            <a:ext cx="1191361" cy="320404"/>
          </a:xfrm>
          <a:prstGeom prst="rect">
            <a:avLst/>
          </a:prstGeom>
        </p:spPr>
      </p:pic>
      <p:sp>
        <p:nvSpPr>
          <p:cNvPr id="6" name="Zástupný symbol pro obsah 2"/>
          <p:cNvSpPr>
            <a:spLocks noGrp="1"/>
          </p:cNvSpPr>
          <p:nvPr>
            <p:ph idx="10" hasCustomPrompt="1"/>
          </p:nvPr>
        </p:nvSpPr>
        <p:spPr>
          <a:xfrm>
            <a:off x="4665133" y="1905002"/>
            <a:ext cx="3962411" cy="4291866"/>
          </a:xfrm>
          <a:prstGeom prst="rect">
            <a:avLst/>
          </a:prstGeom>
        </p:spPr>
        <p:txBody>
          <a:bodyPr l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2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3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71463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4"/>
              </a:buBlip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sz="1600" b="1" dirty="0" smtClean="0">
                <a:latin typeface="+mn-lt"/>
              </a:rPr>
              <a:t>První úroveň</a:t>
            </a:r>
            <a:endParaRPr lang="cs-CZ" dirty="0" smtClean="0"/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sp>
        <p:nvSpPr>
          <p:cNvPr id="10" name="Nadpis 1"/>
          <p:cNvSpPr>
            <a:spLocks noGrp="1"/>
          </p:cNvSpPr>
          <p:nvPr>
            <p:ph type="title" hasCustomPrompt="1"/>
          </p:nvPr>
        </p:nvSpPr>
        <p:spPr>
          <a:xfrm>
            <a:off x="461225" y="944224"/>
            <a:ext cx="6615435" cy="428054"/>
          </a:xfrm>
          <a:prstGeom prst="rect">
            <a:avLst/>
          </a:prstGeom>
        </p:spPr>
        <p:txBody>
          <a:bodyPr lIns="0"/>
          <a:lstStyle>
            <a:lvl1pPr>
              <a:defRPr sz="2400"/>
            </a:lvl1pPr>
          </a:lstStyle>
          <a:p>
            <a:r>
              <a:rPr lang="cs-CZ" dirty="0" smtClean="0"/>
              <a:t>Název podsekce</a:t>
            </a:r>
            <a:endParaRPr lang="cs-CZ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8469" y="6288065"/>
            <a:ext cx="9144000" cy="0"/>
          </a:xfrm>
          <a:prstGeom prst="line">
            <a:avLst/>
          </a:prstGeom>
          <a:ln w="38100">
            <a:solidFill>
              <a:srgbClr val="DBDC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ástupný symbol pro zápatí 3"/>
          <p:cNvSpPr>
            <a:spLocks noGrp="1"/>
          </p:cNvSpPr>
          <p:nvPr>
            <p:ph type="ftr" sz="quarter" idx="12"/>
          </p:nvPr>
        </p:nvSpPr>
        <p:spPr>
          <a:xfrm>
            <a:off x="461225" y="6458663"/>
            <a:ext cx="8164800" cy="244800"/>
          </a:xfrm>
          <a:prstGeom prst="rect">
            <a:avLst/>
          </a:prstGeom>
        </p:spPr>
        <p:txBody>
          <a:bodyPr/>
          <a:lstStyle/>
          <a:p>
            <a:r>
              <a:rPr lang="cs-CZ" sz="1000" smtClean="0">
                <a:solidFill>
                  <a:prstClr val="black"/>
                </a:solidFill>
              </a:rPr>
              <a:t>Mgr. Cydlina Radbuzová l 12. ledna 2017 Tento text se dá editovat jako zápatí. Dle verze programu najdete tuto funkci na kartě Vložení, část Text.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179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79318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24749" y="292971"/>
            <a:ext cx="1191361" cy="320404"/>
          </a:xfrm>
          <a:prstGeom prst="rect">
            <a:avLst/>
          </a:prstGeom>
        </p:spPr>
      </p:pic>
      <p:sp>
        <p:nvSpPr>
          <p:cNvPr id="10" name="Nadpis 1"/>
          <p:cNvSpPr>
            <a:spLocks noGrp="1"/>
          </p:cNvSpPr>
          <p:nvPr>
            <p:ph type="title" hasCustomPrompt="1"/>
          </p:nvPr>
        </p:nvSpPr>
        <p:spPr>
          <a:xfrm>
            <a:off x="461225" y="331259"/>
            <a:ext cx="6641939" cy="428054"/>
          </a:xfrm>
          <a:prstGeom prst="rect">
            <a:avLst/>
          </a:prstGeom>
        </p:spPr>
        <p:txBody>
          <a:bodyPr lIns="0"/>
          <a:lstStyle>
            <a:lvl1pPr>
              <a:defRPr sz="2400"/>
            </a:lvl1pPr>
          </a:lstStyle>
          <a:p>
            <a:r>
              <a:rPr lang="cs-CZ" dirty="0" smtClean="0"/>
              <a:t>Název podsekce</a:t>
            </a:r>
            <a:endParaRPr lang="cs-CZ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8469" y="6288065"/>
            <a:ext cx="9144000" cy="0"/>
          </a:xfrm>
          <a:prstGeom prst="line">
            <a:avLst/>
          </a:prstGeom>
          <a:ln w="38100">
            <a:solidFill>
              <a:srgbClr val="DBDC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ástupný symbol pro zápatí 3"/>
          <p:cNvSpPr>
            <a:spLocks noGrp="1"/>
          </p:cNvSpPr>
          <p:nvPr>
            <p:ph type="ftr" sz="quarter" idx="12"/>
          </p:nvPr>
        </p:nvSpPr>
        <p:spPr>
          <a:xfrm>
            <a:off x="461225" y="6458663"/>
            <a:ext cx="8164800" cy="244800"/>
          </a:xfrm>
          <a:prstGeom prst="rect">
            <a:avLst/>
          </a:prstGeom>
        </p:spPr>
        <p:txBody>
          <a:bodyPr/>
          <a:lstStyle/>
          <a:p>
            <a:r>
              <a:rPr lang="cs-CZ" sz="1000" smtClean="0">
                <a:solidFill>
                  <a:prstClr val="black"/>
                </a:solidFill>
              </a:rPr>
              <a:t>Mgr. Cydlina Radbuzová l 12. ledna 2017 Tento text se dá editovat jako zápatí. Dle verze programu najdete tuto funkci na kartě Vložení, část Text.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432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na celou šířk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79318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24749" y="292971"/>
            <a:ext cx="1191361" cy="320404"/>
          </a:xfrm>
          <a:prstGeom prst="rect">
            <a:avLst/>
          </a:prstGeom>
        </p:spPr>
      </p:pic>
      <p:sp>
        <p:nvSpPr>
          <p:cNvPr id="10" name="Nadpis 1"/>
          <p:cNvSpPr>
            <a:spLocks noGrp="1"/>
          </p:cNvSpPr>
          <p:nvPr>
            <p:ph type="title" hasCustomPrompt="1"/>
          </p:nvPr>
        </p:nvSpPr>
        <p:spPr>
          <a:xfrm>
            <a:off x="461225" y="331259"/>
            <a:ext cx="6615435" cy="428054"/>
          </a:xfrm>
          <a:prstGeom prst="rect">
            <a:avLst/>
          </a:prstGeom>
        </p:spPr>
        <p:txBody>
          <a:bodyPr lIns="0" rIns="0"/>
          <a:lstStyle>
            <a:lvl1pPr>
              <a:defRPr sz="2400"/>
            </a:lvl1pPr>
          </a:lstStyle>
          <a:p>
            <a:r>
              <a:rPr lang="cs-CZ" dirty="0" smtClean="0"/>
              <a:t>Název podsekce</a:t>
            </a:r>
            <a:endParaRPr lang="cs-CZ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8469" y="6288065"/>
            <a:ext cx="9144000" cy="0"/>
          </a:xfrm>
          <a:prstGeom prst="line">
            <a:avLst/>
          </a:prstGeom>
          <a:ln w="38100">
            <a:solidFill>
              <a:srgbClr val="DBDC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61225" y="1350594"/>
            <a:ext cx="8254885" cy="4448344"/>
          </a:xfrm>
          <a:prstGeom prst="rect">
            <a:avLst/>
          </a:prstGeom>
        </p:spPr>
        <p:txBody>
          <a:bodyPr lIns="0" r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3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4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66700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5"/>
              </a:buBlip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sz="1600" b="1" dirty="0" smtClean="0">
                <a:latin typeface="+mn-lt"/>
              </a:rPr>
              <a:t>První úroveň</a:t>
            </a:r>
            <a:endParaRPr lang="cs-CZ" dirty="0" smtClean="0"/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sp>
        <p:nvSpPr>
          <p:cNvPr id="11" name="Zástupný symbol pro zápatí 3"/>
          <p:cNvSpPr>
            <a:spLocks noGrp="1"/>
          </p:cNvSpPr>
          <p:nvPr>
            <p:ph type="ftr" sz="quarter" idx="12"/>
          </p:nvPr>
        </p:nvSpPr>
        <p:spPr>
          <a:xfrm>
            <a:off x="461225" y="6458663"/>
            <a:ext cx="8164800" cy="244800"/>
          </a:xfrm>
          <a:prstGeom prst="rect">
            <a:avLst/>
          </a:prstGeom>
        </p:spPr>
        <p:txBody>
          <a:bodyPr/>
          <a:lstStyle/>
          <a:p>
            <a:r>
              <a:rPr lang="cs-CZ" sz="1000" smtClean="0">
                <a:solidFill>
                  <a:prstClr val="black"/>
                </a:solidFill>
              </a:rPr>
              <a:t>Mgr. Cydlina Radbuzová l 12. ledna 2017 Tento text se dá editovat jako zápatí. Dle verze programu najdete tuto funkci na kartě Vložení, část Text.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287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na celou šířk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79318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24749" y="292971"/>
            <a:ext cx="1191361" cy="320404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-8469" y="6288065"/>
            <a:ext cx="9144000" cy="0"/>
          </a:xfrm>
          <a:prstGeom prst="line">
            <a:avLst/>
          </a:prstGeom>
          <a:ln w="38100">
            <a:solidFill>
              <a:srgbClr val="DBDC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61225" y="1642534"/>
            <a:ext cx="8254885" cy="4156404"/>
          </a:xfrm>
          <a:prstGeom prst="rect">
            <a:avLst/>
          </a:prstGeom>
        </p:spPr>
        <p:txBody>
          <a:bodyPr l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3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4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71463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5"/>
              </a:buBlip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sz="1600" b="1" dirty="0" smtClean="0">
                <a:latin typeface="+mn-lt"/>
              </a:rPr>
              <a:t>První úroveň</a:t>
            </a:r>
            <a:endParaRPr lang="cs-CZ" dirty="0" smtClean="0"/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sp>
        <p:nvSpPr>
          <p:cNvPr id="11" name="Nadpis 1"/>
          <p:cNvSpPr>
            <a:spLocks noGrp="1"/>
          </p:cNvSpPr>
          <p:nvPr>
            <p:ph type="title" hasCustomPrompt="1"/>
          </p:nvPr>
        </p:nvSpPr>
        <p:spPr>
          <a:xfrm>
            <a:off x="461225" y="944224"/>
            <a:ext cx="6641939" cy="428054"/>
          </a:xfrm>
          <a:prstGeom prst="rect">
            <a:avLst/>
          </a:prstGeom>
        </p:spPr>
        <p:txBody>
          <a:bodyPr lIns="0"/>
          <a:lstStyle>
            <a:lvl1pPr>
              <a:defRPr sz="2400"/>
            </a:lvl1pPr>
          </a:lstStyle>
          <a:p>
            <a:r>
              <a:rPr lang="cs-CZ" dirty="0" smtClean="0"/>
              <a:t>Název podsekce</a:t>
            </a:r>
            <a:endParaRPr lang="cs-CZ" dirty="0"/>
          </a:p>
        </p:txBody>
      </p:sp>
      <p:sp>
        <p:nvSpPr>
          <p:cNvPr id="10" name="Zástupný symbol pro zápatí 3"/>
          <p:cNvSpPr>
            <a:spLocks noGrp="1"/>
          </p:cNvSpPr>
          <p:nvPr>
            <p:ph type="ftr" sz="quarter" idx="12"/>
          </p:nvPr>
        </p:nvSpPr>
        <p:spPr>
          <a:xfrm>
            <a:off x="461225" y="6458663"/>
            <a:ext cx="8164800" cy="244800"/>
          </a:xfrm>
          <a:prstGeom prst="rect">
            <a:avLst/>
          </a:prstGeom>
        </p:spPr>
        <p:txBody>
          <a:bodyPr/>
          <a:lstStyle/>
          <a:p>
            <a:r>
              <a:rPr lang="cs-CZ" sz="1000" smtClean="0">
                <a:solidFill>
                  <a:prstClr val="black"/>
                </a:solidFill>
              </a:rPr>
              <a:t>Mgr. Cydlina Radbuzová l 12. ledna 2017 Tento text se dá editovat jako zápatí. Dle verze programu najdete tuto funkci na kartě Vložení, část Text.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309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79318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24749" y="292971"/>
            <a:ext cx="1191361" cy="320404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405468" y="3849646"/>
            <a:ext cx="3191933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1405468" y="5578820"/>
            <a:ext cx="3695326" cy="3408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b="0">
                <a:latin typeface="+mn-lt"/>
              </a:defRPr>
            </a:lvl1pPr>
          </a:lstStyle>
          <a:p>
            <a:pPr algn="l">
              <a:lnSpc>
                <a:spcPts val="1400"/>
              </a:lnSpc>
            </a:pPr>
            <a:r>
              <a:rPr lang="pt-BR" sz="1400" dirty="0"/>
              <a:t>Autoři fotografií: Alois Benda, Cyril Douda</a:t>
            </a:r>
            <a:endParaRPr lang="cs-CZ" sz="1400" dirty="0"/>
          </a:p>
        </p:txBody>
      </p:sp>
      <p:sp>
        <p:nvSpPr>
          <p:cNvPr id="10" name="Zástupný symbol pro text 3"/>
          <p:cNvSpPr>
            <a:spLocks noGrp="1"/>
          </p:cNvSpPr>
          <p:nvPr>
            <p:ph type="body" sz="quarter" idx="12" hasCustomPrompt="1"/>
          </p:nvPr>
        </p:nvSpPr>
        <p:spPr>
          <a:xfrm>
            <a:off x="1405468" y="4039588"/>
            <a:ext cx="4711700" cy="2760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Jméno autora prezentace</a:t>
            </a:r>
          </a:p>
          <a:p>
            <a:pPr lvl="0"/>
            <a:endParaRPr lang="cs-CZ" dirty="0"/>
          </a:p>
        </p:txBody>
      </p:sp>
      <p:sp>
        <p:nvSpPr>
          <p:cNvPr id="11" name="Zástupný symbol pro text 3"/>
          <p:cNvSpPr>
            <a:spLocks noGrp="1"/>
          </p:cNvSpPr>
          <p:nvPr>
            <p:ph type="body" sz="quarter" idx="13" hasCustomPrompt="1"/>
          </p:nvPr>
        </p:nvSpPr>
        <p:spPr>
          <a:xfrm>
            <a:off x="1405468" y="4367536"/>
            <a:ext cx="4711700" cy="121128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cs-CZ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Název pracoviště a odkaz na www.npu.cz</a:t>
            </a:r>
          </a:p>
        </p:txBody>
      </p:sp>
      <p:sp>
        <p:nvSpPr>
          <p:cNvPr id="15" name="Rectangle 23"/>
          <p:cNvSpPr/>
          <p:nvPr userDrawn="1"/>
        </p:nvSpPr>
        <p:spPr>
          <a:xfrm>
            <a:off x="1064643" y="4105275"/>
            <a:ext cx="130744" cy="141539"/>
          </a:xfrm>
          <a:prstGeom prst="rect">
            <a:avLst/>
          </a:prstGeom>
          <a:solidFill>
            <a:srgbClr val="B1B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3336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102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</p:sldLayoutIdLst>
  <p:timing>
    <p:tnLst>
      <p:par>
        <p:cTn id="1" dur="indefinite" restart="never" nodeType="tmRoot"/>
      </p:par>
    </p:tnLst>
  </p:timing>
  <p:hf sldNum="0" hdr="0" dt="0"/>
  <p:txStyles>
    <p:titleStyle>
      <a:lvl1pPr marL="0" algn="l" defTabSz="685800" rtl="0" eaLnBrk="1" latinLnBrk="0" hangingPunct="1">
        <a:lnSpc>
          <a:spcPct val="90000"/>
        </a:lnSpc>
        <a:spcBef>
          <a:spcPct val="0"/>
        </a:spcBef>
        <a:buNone/>
        <a:defRPr lang="cs-CZ" sz="3500" b="1" kern="1200" dirty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lang="cs-CZ" sz="1600" b="1" kern="1200" dirty="0" smtClean="0">
          <a:solidFill>
            <a:schemeClr val="tx1"/>
          </a:solidFill>
          <a:latin typeface="+mn-lt"/>
          <a:ea typeface="+mj-ea"/>
          <a:cs typeface="+mj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cs-CZ" sz="1600" b="1" kern="1200" dirty="0" smtClean="0">
          <a:solidFill>
            <a:schemeClr val="tx1"/>
          </a:solidFill>
          <a:latin typeface="+mn-lt"/>
          <a:ea typeface="+mj-ea"/>
          <a:cs typeface="+mj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cs-CZ" sz="1600" b="1" kern="1200" dirty="0" smtClean="0">
          <a:solidFill>
            <a:schemeClr val="tx1"/>
          </a:solidFill>
          <a:latin typeface="+mn-lt"/>
          <a:ea typeface="+mj-ea"/>
          <a:cs typeface="+mj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cs-CZ" sz="1600" b="1" kern="1200" dirty="0" smtClean="0">
          <a:solidFill>
            <a:schemeClr val="tx1"/>
          </a:solidFill>
          <a:latin typeface="+mn-lt"/>
          <a:ea typeface="+mj-ea"/>
          <a:cs typeface="+mj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cs-CZ" sz="1600" b="1" kern="1200" dirty="0">
          <a:solidFill>
            <a:schemeClr val="tx1"/>
          </a:solidFill>
          <a:latin typeface="+mn-lt"/>
          <a:ea typeface="+mj-ea"/>
          <a:cs typeface="+mj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65752" y="5971150"/>
            <a:ext cx="8978248" cy="886850"/>
          </a:xfrm>
        </p:spPr>
        <p:txBody>
          <a:bodyPr>
            <a:normAutofit/>
          </a:bodyPr>
          <a:lstStyle/>
          <a:p>
            <a:r>
              <a:rPr lang="cs-CZ" i="1" dirty="0" smtClean="0"/>
              <a:t>  F</a:t>
            </a:r>
            <a:r>
              <a:rPr lang="cs-CZ" sz="1800" i="1" dirty="0" smtClean="0"/>
              <a:t>ond </a:t>
            </a:r>
            <a:r>
              <a:rPr lang="cs-CZ" sz="1800" i="1" dirty="0" err="1" smtClean="0"/>
              <a:t>dochovalých</a:t>
            </a:r>
            <a:r>
              <a:rPr lang="cs-CZ" sz="1800" i="1" dirty="0" smtClean="0"/>
              <a:t> varhanních nástrojů je rozmanitý – od klasických mechanických zásuvkových nástrojů po nejrůznější systémy pneumatických, ev. elektropneumatických </a:t>
            </a:r>
            <a:r>
              <a:rPr lang="cs-CZ" sz="1800" i="1" dirty="0" err="1" smtClean="0"/>
              <a:t>traktur</a:t>
            </a:r>
            <a:r>
              <a:rPr lang="cs-CZ" sz="1800" i="1" dirty="0" smtClean="0"/>
              <a:t>…..a co vše musí za věky existence vydržet………………</a:t>
            </a:r>
          </a:p>
          <a:p>
            <a:endParaRPr lang="cs-CZ" i="1" dirty="0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65752" y="148281"/>
            <a:ext cx="4275548" cy="1528342"/>
          </a:xfrm>
        </p:spPr>
        <p:txBody>
          <a:bodyPr/>
          <a:lstStyle/>
          <a:p>
            <a:r>
              <a:rPr lang="cs-CZ" dirty="0" smtClean="0"/>
              <a:t>Varhany </a:t>
            </a:r>
            <a:r>
              <a:rPr lang="cs-CZ" dirty="0" smtClean="0"/>
              <a:t>– údržba,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 </a:t>
            </a:r>
            <a:r>
              <a:rPr lang="cs-CZ" dirty="0" smtClean="0"/>
              <a:t>základní péče                       </a:t>
            </a:r>
            <a:r>
              <a:rPr lang="cs-CZ" sz="1200" i="1" dirty="0" smtClean="0"/>
              <a:t>PhDr</a:t>
            </a:r>
            <a:r>
              <a:rPr lang="cs-CZ" sz="1200" i="1" dirty="0"/>
              <a:t>. Vít </a:t>
            </a:r>
            <a:r>
              <a:rPr lang="cs-CZ" sz="1200" i="1" dirty="0" err="1"/>
              <a:t>Honys</a:t>
            </a:r>
            <a:r>
              <a:rPr lang="cs-CZ" sz="1200" i="1" dirty="0"/>
              <a:t>, Velešín, 23 01. 2019   mob: 724 023 245</a:t>
            </a:r>
            <a:r>
              <a:rPr lang="cs-CZ" i="1" dirty="0"/>
              <a:t/>
            </a:r>
            <a:br>
              <a:rPr lang="cs-CZ" i="1" dirty="0"/>
            </a:br>
            <a:r>
              <a:rPr lang="cs-CZ" dirty="0" smtClean="0"/>
              <a:t>                               </a:t>
            </a:r>
            <a:endParaRPr lang="cs-CZ" b="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6901"/>
            <a:ext cx="4284617" cy="416424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089" y="257184"/>
            <a:ext cx="4813911" cy="36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6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2"/>
          </p:nvPr>
        </p:nvSpPr>
        <p:spPr>
          <a:xfrm>
            <a:off x="0" y="6335024"/>
            <a:ext cx="9144000" cy="522976"/>
          </a:xfrm>
        </p:spPr>
        <p:txBody>
          <a:bodyPr/>
          <a:lstStyle/>
          <a:p>
            <a:r>
              <a:rPr lang="pt-BR" sz="1400" dirty="0" smtClean="0">
                <a:solidFill>
                  <a:prstClr val="black"/>
                </a:solidFill>
              </a:rPr>
              <a:t> </a:t>
            </a:r>
            <a:r>
              <a:rPr lang="cs-CZ" sz="1400" dirty="0" err="1" smtClean="0">
                <a:solidFill>
                  <a:prstClr val="black"/>
                </a:solidFill>
              </a:rPr>
              <a:t>Rancířov</a:t>
            </a:r>
            <a:r>
              <a:rPr lang="cs-CZ" sz="1400" dirty="0">
                <a:solidFill>
                  <a:prstClr val="black"/>
                </a:solidFill>
              </a:rPr>
              <a:t>, </a:t>
            </a:r>
            <a:r>
              <a:rPr lang="cs-CZ" sz="1400" dirty="0" err="1">
                <a:solidFill>
                  <a:prstClr val="black"/>
                </a:solidFill>
              </a:rPr>
              <a:t>hřídelnice</a:t>
            </a:r>
            <a:r>
              <a:rPr lang="cs-CZ" sz="1400" dirty="0">
                <a:solidFill>
                  <a:prstClr val="black"/>
                </a:solidFill>
              </a:rPr>
              <a:t> I. </a:t>
            </a:r>
            <a:r>
              <a:rPr lang="cs-CZ" sz="1400" dirty="0" smtClean="0">
                <a:solidFill>
                  <a:prstClr val="black"/>
                </a:solidFill>
              </a:rPr>
              <a:t>manuálu varhan, </a:t>
            </a:r>
            <a:r>
              <a:rPr lang="cs-CZ" sz="1400" dirty="0">
                <a:solidFill>
                  <a:prstClr val="black"/>
                </a:solidFill>
              </a:rPr>
              <a:t>stav po restaurování, celek a detail ložisek a páček s vytmelenými otvory pro dráty abstraktů </a:t>
            </a:r>
            <a:endParaRPr lang="cs-CZ" sz="1400" dirty="0" smtClean="0">
              <a:solidFill>
                <a:prstClr val="black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235" y="0"/>
            <a:ext cx="5088765" cy="339251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72745"/>
            <a:ext cx="5755330" cy="386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55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2"/>
          </p:nvPr>
        </p:nvSpPr>
        <p:spPr>
          <a:xfrm>
            <a:off x="0" y="6458662"/>
            <a:ext cx="8626025" cy="302745"/>
          </a:xfrm>
        </p:spPr>
        <p:txBody>
          <a:bodyPr/>
          <a:lstStyle/>
          <a:p>
            <a:r>
              <a:rPr lang="nn-NO" sz="1400" dirty="0" smtClean="0">
                <a:solidFill>
                  <a:prstClr val="black"/>
                </a:solidFill>
              </a:rPr>
              <a:t> </a:t>
            </a:r>
            <a:r>
              <a:rPr lang="cs-CZ" sz="1400" dirty="0" err="1" smtClean="0">
                <a:solidFill>
                  <a:prstClr val="black"/>
                </a:solidFill>
              </a:rPr>
              <a:t>Rancířov</a:t>
            </a:r>
            <a:r>
              <a:rPr lang="cs-CZ" sz="1400" dirty="0" smtClean="0">
                <a:solidFill>
                  <a:prstClr val="black"/>
                </a:solidFill>
              </a:rPr>
              <a:t> - d</a:t>
            </a:r>
            <a:r>
              <a:rPr lang="nn-NO" sz="1400" dirty="0" smtClean="0">
                <a:solidFill>
                  <a:prstClr val="black"/>
                </a:solidFill>
              </a:rPr>
              <a:t>ř</a:t>
            </a:r>
            <a:r>
              <a:rPr lang="cs-CZ" sz="1400" dirty="0" err="1" smtClean="0">
                <a:solidFill>
                  <a:prstClr val="black"/>
                </a:solidFill>
              </a:rPr>
              <a:t>evěné</a:t>
            </a:r>
            <a:r>
              <a:rPr lang="cs-CZ" sz="1400" dirty="0" smtClean="0">
                <a:solidFill>
                  <a:prstClr val="black"/>
                </a:solidFill>
              </a:rPr>
              <a:t> píšťaly  pedálového </a:t>
            </a:r>
            <a:r>
              <a:rPr lang="cs-CZ" sz="1400" dirty="0" err="1" smtClean="0">
                <a:solidFill>
                  <a:prstClr val="black"/>
                </a:solidFill>
              </a:rPr>
              <a:t>Subbasu</a:t>
            </a:r>
            <a:r>
              <a:rPr lang="cs-CZ" sz="1400" dirty="0" smtClean="0">
                <a:solidFill>
                  <a:prstClr val="black"/>
                </a:solidFill>
              </a:rPr>
              <a:t> před restaurováním…            a  po sejmutí dvou vrstev nátěrů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0397"/>
            <a:ext cx="5069447" cy="337963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937" y="2560212"/>
            <a:ext cx="5562063" cy="370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37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2"/>
          </p:nvPr>
        </p:nvSpPr>
        <p:spPr>
          <a:xfrm>
            <a:off x="154546" y="6458663"/>
            <a:ext cx="8989453" cy="251230"/>
          </a:xfrm>
        </p:spPr>
        <p:txBody>
          <a:bodyPr/>
          <a:lstStyle/>
          <a:p>
            <a:r>
              <a:rPr lang="cs-CZ" sz="1400" b="1" dirty="0" smtClean="0">
                <a:solidFill>
                  <a:prstClr val="black"/>
                </a:solidFill>
              </a:rPr>
              <a:t> </a:t>
            </a:r>
            <a:r>
              <a:rPr lang="cs-CZ" sz="1400" dirty="0" smtClean="0">
                <a:solidFill>
                  <a:prstClr val="black"/>
                </a:solidFill>
              </a:rPr>
              <a:t>Dřevo píšťaly v průběhu petrifikace a restaurované píšťaly </a:t>
            </a:r>
            <a:r>
              <a:rPr lang="cs-CZ" sz="1400" dirty="0" err="1" smtClean="0">
                <a:solidFill>
                  <a:prstClr val="black"/>
                </a:solidFill>
              </a:rPr>
              <a:t>Subbasu</a:t>
            </a:r>
            <a:r>
              <a:rPr lang="cs-CZ" sz="1400" dirty="0" smtClean="0">
                <a:solidFill>
                  <a:prstClr val="black"/>
                </a:solidFill>
              </a:rPr>
              <a:t> po vysazení nevratně zničených partií novým dřevem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944" y="2060620"/>
            <a:ext cx="6232570" cy="415504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96" y="638577"/>
            <a:ext cx="5666704" cy="377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39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z="1400" dirty="0" smtClean="0">
                <a:solidFill>
                  <a:prstClr val="black"/>
                </a:solidFill>
              </a:rPr>
              <a:t>Píšťaly </a:t>
            </a:r>
            <a:r>
              <a:rPr lang="cs-CZ" sz="1400" dirty="0" err="1" smtClean="0">
                <a:solidFill>
                  <a:prstClr val="black"/>
                </a:solidFill>
              </a:rPr>
              <a:t>Copuly</a:t>
            </a:r>
            <a:r>
              <a:rPr lang="cs-CZ" sz="1400" dirty="0" smtClean="0">
                <a:solidFill>
                  <a:prstClr val="black"/>
                </a:solidFill>
              </a:rPr>
              <a:t> maior  před a po restaurování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499"/>
            <a:ext cx="4818349" cy="321170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714" y="3245476"/>
            <a:ext cx="4847286" cy="323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74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2"/>
          </p:nvPr>
        </p:nvSpPr>
        <p:spPr>
          <a:xfrm>
            <a:off x="0" y="6333612"/>
            <a:ext cx="9144000" cy="376762"/>
          </a:xfrm>
        </p:spPr>
        <p:txBody>
          <a:bodyPr/>
          <a:lstStyle/>
          <a:p>
            <a:r>
              <a:rPr lang="cs-CZ" sz="1400" dirty="0" err="1" smtClean="0">
                <a:solidFill>
                  <a:prstClr val="black"/>
                </a:solidFill>
              </a:rPr>
              <a:t>Píšťaliště</a:t>
            </a:r>
            <a:r>
              <a:rPr lang="cs-CZ" sz="1400" dirty="0" smtClean="0">
                <a:solidFill>
                  <a:prstClr val="black"/>
                </a:solidFill>
              </a:rPr>
              <a:t> pozitivu před restaurováním, detail zdobení prospektové píšťaly a část prospekt. píšťal Principálu 4´po restaurování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580"/>
            <a:ext cx="4584879" cy="343865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814" y="2021983"/>
            <a:ext cx="6468582" cy="431162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527" y="3655201"/>
            <a:ext cx="3747752" cy="255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93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2"/>
          </p:nvPr>
        </p:nvSpPr>
        <p:spPr>
          <a:xfrm>
            <a:off x="461225" y="6476998"/>
            <a:ext cx="8164800" cy="381001"/>
          </a:xfrm>
        </p:spPr>
        <p:txBody>
          <a:bodyPr/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 </a:t>
            </a:r>
            <a:r>
              <a:rPr lang="cs-CZ" sz="1400" dirty="0" err="1" smtClean="0">
                <a:solidFill>
                  <a:prstClr val="black"/>
                </a:solidFill>
              </a:rPr>
              <a:t>Rancířov</a:t>
            </a:r>
            <a:r>
              <a:rPr lang="cs-CZ" sz="1400" dirty="0" smtClean="0">
                <a:solidFill>
                  <a:prstClr val="black"/>
                </a:solidFill>
              </a:rPr>
              <a:t> - restaurovaný stroj pozitivu a celek prospektu po restaurování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66693" cy="297502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290" y="2132526"/>
            <a:ext cx="6516710" cy="434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27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z="1400" dirty="0" smtClean="0">
                <a:solidFill>
                  <a:prstClr val="black"/>
                </a:solidFill>
              </a:rPr>
              <a:t>                                                       </a:t>
            </a:r>
            <a:r>
              <a:rPr lang="cs-CZ" sz="1400" dirty="0" err="1" smtClean="0">
                <a:solidFill>
                  <a:prstClr val="black"/>
                </a:solidFill>
              </a:rPr>
              <a:t>Rancířov</a:t>
            </a:r>
            <a:r>
              <a:rPr lang="cs-CZ" sz="1400" dirty="0" smtClean="0">
                <a:solidFill>
                  <a:prstClr val="black"/>
                </a:solidFill>
              </a:rPr>
              <a:t> - montáž rekonstruované soustavy klínových měchů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2" y="103031"/>
            <a:ext cx="4507516" cy="635563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404" y="1840010"/>
            <a:ext cx="4782596" cy="314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20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z="1200" dirty="0" smtClean="0">
                <a:solidFill>
                  <a:prstClr val="black"/>
                </a:solidFill>
              </a:rPr>
              <a:t>  </a:t>
            </a:r>
            <a:r>
              <a:rPr lang="cs-CZ" sz="1400" dirty="0" smtClean="0">
                <a:solidFill>
                  <a:prstClr val="black"/>
                </a:solidFill>
              </a:rPr>
              <a:t>Příklad výskytu plísní ve varhanním stroji i po aplikaci konzervačního prostředku                             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1" y="914400"/>
            <a:ext cx="2958159" cy="5261578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3818586" y="1260576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cs-CZ" dirty="0" smtClean="0"/>
              <a:t>Pro </a:t>
            </a:r>
            <a:r>
              <a:rPr lang="cs-CZ" dirty="0"/>
              <a:t>odstranění plísní je třeba aplikovat nově vyvinutý LIGNOFIX TOP OH ředěný 1+3 s lihem. Při vyšším ředění je již přípravek neúčinný.</a:t>
            </a:r>
          </a:p>
          <a:p>
            <a:pPr algn="just"/>
            <a:r>
              <a:rPr lang="cs-CZ" dirty="0"/>
              <a:t>Pro odstranění plísní je běžně vyráběný typ LIGNOFIX PRO zcela neúčinný – funguje pouze jako preventivní přípravek aplikovaný na </a:t>
            </a:r>
            <a:r>
              <a:rPr lang="cs-CZ" dirty="0" err="1"/>
              <a:t>odplísněné</a:t>
            </a:r>
            <a:r>
              <a:rPr lang="cs-CZ" dirty="0"/>
              <a:t> (na závěr po ošetření LIGNOFIXEM TOP </a:t>
            </a:r>
            <a:r>
              <a:rPr lang="cs-CZ" dirty="0" smtClean="0"/>
              <a:t>OH) či zdravé </a:t>
            </a:r>
            <a:r>
              <a:rPr lang="cs-CZ" dirty="0"/>
              <a:t>dřevo</a:t>
            </a:r>
            <a:r>
              <a:rPr lang="cs-CZ" dirty="0" smtClean="0"/>
              <a:t>. </a:t>
            </a:r>
          </a:p>
          <a:p>
            <a:pPr algn="just"/>
            <a:r>
              <a:rPr lang="cs-CZ" b="1" dirty="0" smtClean="0"/>
              <a:t>Dle </a:t>
            </a:r>
            <a:r>
              <a:rPr lang="cs-CZ" b="1" dirty="0"/>
              <a:t>vyjádření </a:t>
            </a:r>
            <a:r>
              <a:rPr lang="cs-CZ" b="1" dirty="0" err="1"/>
              <a:t>tech</a:t>
            </a:r>
            <a:r>
              <a:rPr lang="cs-CZ" b="1" dirty="0"/>
              <a:t>. ředitele STACHEMY ani </a:t>
            </a:r>
            <a:r>
              <a:rPr lang="cs-CZ" b="1" dirty="0" err="1"/>
              <a:t>Lignofix</a:t>
            </a:r>
            <a:r>
              <a:rPr lang="cs-CZ" b="1" dirty="0"/>
              <a:t> PRO neochrání dřevo proti plísním navždy, vždy je třeba odstranit příčinu jejich výskytu. Nátěr ochrání povrch dřeva na několik let, při nepříznivých podmínkách se aktivní látky </a:t>
            </a:r>
            <a:r>
              <a:rPr lang="cs-CZ" b="1" dirty="0" err="1"/>
              <a:t>Lignofixu</a:t>
            </a:r>
            <a:r>
              <a:rPr lang="cs-CZ" b="1" dirty="0"/>
              <a:t> tvořící povlak na povrchu dřeva, spotřebují na boj s plísní během 2 let!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7535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2"/>
          </p:nvPr>
        </p:nvSpPr>
        <p:spPr>
          <a:xfrm>
            <a:off x="0" y="6458662"/>
            <a:ext cx="9144000" cy="399337"/>
          </a:xfrm>
        </p:spPr>
        <p:txBody>
          <a:bodyPr/>
          <a:lstStyle/>
          <a:p>
            <a:r>
              <a:rPr lang="cs-CZ" sz="1400" dirty="0" smtClean="0">
                <a:solidFill>
                  <a:prstClr val="black"/>
                </a:solidFill>
              </a:rPr>
              <a:t>Manětín, kostel sv. Barbory, prospekt varhan Leopolda </a:t>
            </a:r>
            <a:r>
              <a:rPr lang="cs-CZ" sz="1400" dirty="0" err="1" smtClean="0">
                <a:solidFill>
                  <a:prstClr val="black"/>
                </a:solidFill>
              </a:rPr>
              <a:t>Spiegela</a:t>
            </a:r>
            <a:r>
              <a:rPr lang="cs-CZ" sz="1400" dirty="0" smtClean="0">
                <a:solidFill>
                  <a:prstClr val="black"/>
                </a:solidFill>
              </a:rPr>
              <a:t> z r. 1721, korozní produkty na prospektových píšťalách – celek a detail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961" y="3431061"/>
            <a:ext cx="4540831" cy="302760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254"/>
            <a:ext cx="6328064" cy="421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77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2"/>
          </p:nvPr>
        </p:nvSpPr>
        <p:spPr>
          <a:xfrm>
            <a:off x="0" y="6384373"/>
            <a:ext cx="9144000" cy="473627"/>
          </a:xfrm>
        </p:spPr>
        <p:txBody>
          <a:bodyPr/>
          <a:lstStyle/>
          <a:p>
            <a:r>
              <a:rPr lang="cs-CZ" sz="1400" dirty="0" smtClean="0">
                <a:solidFill>
                  <a:prstClr val="black"/>
                </a:solidFill>
              </a:rPr>
              <a:t>Manětín, kostel sv. Barbory, detaily destruktivních projevů koroze </a:t>
            </a:r>
            <a:r>
              <a:rPr lang="cs-CZ" sz="1400" dirty="0" err="1" smtClean="0">
                <a:solidFill>
                  <a:prstClr val="black"/>
                </a:solidFill>
              </a:rPr>
              <a:t>cinové</a:t>
            </a:r>
            <a:r>
              <a:rPr lang="cs-CZ" sz="1400" dirty="0" smtClean="0">
                <a:solidFill>
                  <a:prstClr val="black"/>
                </a:solidFill>
              </a:rPr>
              <a:t> slitiny, donedávna mylně pokládané za cínový mor. Problém je předmětem výzkumu, příčiny jsou zřejmě v nevyluhovaném dubovém dřevě, ale i </a:t>
            </a:r>
            <a:r>
              <a:rPr lang="cs-CZ" sz="1400" b="1" dirty="0" smtClean="0">
                <a:solidFill>
                  <a:prstClr val="black"/>
                </a:solidFill>
              </a:rPr>
              <a:t>acetátových lepidlech    …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6417"/>
            <a:ext cx="6170808" cy="411331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051" y="2863074"/>
            <a:ext cx="5281949" cy="352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92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>
          <a:xfrm>
            <a:off x="0" y="5798937"/>
            <a:ext cx="9144000" cy="1297321"/>
          </a:xfrm>
        </p:spPr>
        <p:txBody>
          <a:bodyPr/>
          <a:lstStyle/>
          <a:p>
            <a:r>
              <a:rPr lang="cs-CZ" sz="1400" dirty="0"/>
              <a:t>Po roce 2000 </a:t>
            </a:r>
            <a:r>
              <a:rPr lang="cs-CZ" sz="1400" dirty="0" smtClean="0"/>
              <a:t>uveden </a:t>
            </a:r>
            <a:r>
              <a:rPr lang="cs-CZ" sz="1400" dirty="0"/>
              <a:t>do </a:t>
            </a:r>
            <a:r>
              <a:rPr lang="cs-CZ" sz="1400" dirty="0" smtClean="0"/>
              <a:t>praxe obnov </a:t>
            </a:r>
            <a:r>
              <a:rPr lang="cs-CZ" sz="1400" dirty="0"/>
              <a:t>památkově chráněných historických </a:t>
            </a:r>
            <a:r>
              <a:rPr lang="cs-CZ" sz="1400" dirty="0" smtClean="0"/>
              <a:t>varhan (strojů) </a:t>
            </a:r>
            <a:r>
              <a:rPr lang="cs-CZ" sz="1400" dirty="0"/>
              <a:t>jednotný metodický přístup s </a:t>
            </a:r>
            <a:r>
              <a:rPr lang="cs-CZ" sz="1400" dirty="0" smtClean="0"/>
              <a:t>vysokými </a:t>
            </a:r>
            <a:r>
              <a:rPr lang="cs-CZ" sz="1400" dirty="0"/>
              <a:t>nároky na </a:t>
            </a:r>
            <a:r>
              <a:rPr lang="cs-CZ" sz="1400" dirty="0" smtClean="0"/>
              <a:t>kvalitu a respektování hudebně historických hodnot. Závazné stanovisko </a:t>
            </a:r>
            <a:r>
              <a:rPr lang="cs-CZ" sz="1400" dirty="0" err="1" smtClean="0"/>
              <a:t>pam</a:t>
            </a:r>
            <a:r>
              <a:rPr lang="cs-CZ" sz="1400" dirty="0" smtClean="0"/>
              <a:t>. péče nutné v režimu     </a:t>
            </a:r>
          </a:p>
          <a:p>
            <a:pPr marL="285750" indent="-285750">
              <a:buFontTx/>
              <a:buChar char="-"/>
            </a:pPr>
            <a:r>
              <a:rPr lang="cs-CZ" sz="1400" b="1" dirty="0" smtClean="0"/>
              <a:t>restaurování</a:t>
            </a:r>
            <a:r>
              <a:rPr lang="cs-CZ" sz="1400" dirty="0" smtClean="0"/>
              <a:t> (zpravidla restituce původního stavu prostřednictvím restaurátora s povolením MK ČR)</a:t>
            </a:r>
          </a:p>
          <a:p>
            <a:pPr marL="285750" indent="-285750">
              <a:buFontTx/>
              <a:buChar char="-"/>
            </a:pPr>
            <a:r>
              <a:rPr lang="cs-CZ" sz="1400" b="1" dirty="0" smtClean="0">
                <a:solidFill>
                  <a:prstClr val="black"/>
                </a:solidFill>
              </a:rPr>
              <a:t>údržba</a:t>
            </a:r>
            <a:r>
              <a:rPr lang="cs-CZ" sz="1400" dirty="0" smtClean="0">
                <a:solidFill>
                  <a:prstClr val="black"/>
                </a:solidFill>
              </a:rPr>
              <a:t>  (dílčí konzervace a funkční opravy, doladění beze změn stávající podoby, není nutné rest. povolení MK ČR)   Volný je režim </a:t>
            </a:r>
            <a:r>
              <a:rPr lang="cs-CZ" sz="1400" b="1" dirty="0" smtClean="0">
                <a:solidFill>
                  <a:prstClr val="black"/>
                </a:solidFill>
              </a:rPr>
              <a:t>péče o varhan</a:t>
            </a:r>
            <a:r>
              <a:rPr lang="cs-CZ" sz="1400" dirty="0" smtClean="0">
                <a:solidFill>
                  <a:prstClr val="black"/>
                </a:solidFill>
              </a:rPr>
              <a:t>y (dílčí doregulování </a:t>
            </a:r>
            <a:r>
              <a:rPr lang="cs-CZ" sz="1400" dirty="0" err="1" smtClean="0">
                <a:solidFill>
                  <a:prstClr val="black"/>
                </a:solidFill>
              </a:rPr>
              <a:t>traktur</a:t>
            </a:r>
            <a:r>
              <a:rPr lang="cs-CZ" sz="1400" dirty="0" smtClean="0">
                <a:solidFill>
                  <a:prstClr val="black"/>
                </a:solidFill>
              </a:rPr>
              <a:t>, mazání ložisek ventilátoru a čepů, odsávání prachu apod.)              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999"/>
            <a:ext cx="7152043" cy="4768029"/>
          </a:xfrm>
          <a:prstGeom prst="rect">
            <a:avLst/>
          </a:prstGeom>
        </p:spPr>
      </p:pic>
      <p:sp>
        <p:nvSpPr>
          <p:cNvPr id="5" name="Zástupný symbol pro obrázek 4"/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" name="Zástupný symbol pro 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0" r="29050"/>
          <a:stretch>
            <a:fillRect/>
          </a:stretch>
        </p:blipFill>
        <p:spPr>
          <a:xfrm>
            <a:off x="5164654" y="213573"/>
            <a:ext cx="3979346" cy="558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00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2"/>
          </p:nvPr>
        </p:nvSpPr>
        <p:spPr>
          <a:xfrm>
            <a:off x="128749" y="5816052"/>
            <a:ext cx="8757674" cy="1041949"/>
          </a:xfrm>
        </p:spPr>
        <p:txBody>
          <a:bodyPr/>
          <a:lstStyle/>
          <a:p>
            <a:r>
              <a:rPr lang="cs-CZ" sz="1400" dirty="0" smtClean="0">
                <a:solidFill>
                  <a:prstClr val="black"/>
                </a:solidFill>
              </a:rPr>
              <a:t>Elektrické rozvody nevést po povrchu  varhanní skříně a hracího stolu; i nestylový vypínač ventilátoru </a:t>
            </a:r>
            <a:r>
              <a:rPr lang="cs-CZ" sz="1400" dirty="0" smtClean="0">
                <a:solidFill>
                  <a:prstClr val="black"/>
                </a:solidFill>
              </a:rPr>
              <a:t>by neměl hyzdit povrch </a:t>
            </a:r>
            <a:r>
              <a:rPr lang="cs-CZ" sz="1400" dirty="0" smtClean="0">
                <a:solidFill>
                  <a:prstClr val="black"/>
                </a:solidFill>
              </a:rPr>
              <a:t>hracího stolu. Bránit nepřiměřené redukci využívání varhan, zejména u pneumatických nástrojů hraním alespoň 1x měsíčně</a:t>
            </a:r>
            <a:r>
              <a:rPr lang="cs-CZ" sz="1400" dirty="0" smtClean="0">
                <a:solidFill>
                  <a:prstClr val="black"/>
                </a:solidFill>
              </a:rPr>
              <a:t>. O stavu nástroje vést deník.  </a:t>
            </a:r>
            <a:r>
              <a:rPr lang="cs-CZ" sz="1400" dirty="0" smtClean="0">
                <a:solidFill>
                  <a:prstClr val="black"/>
                </a:solidFill>
              </a:rPr>
              <a:t>Většina varhanářů není specialisty na všechno – jejich oslovení, pokud nejsou již dobré zkušenosti z dosavadní praxe, předem konzultovat s </a:t>
            </a:r>
            <a:r>
              <a:rPr lang="cs-CZ" sz="1400" dirty="0" err="1" smtClean="0">
                <a:solidFill>
                  <a:prstClr val="black"/>
                </a:solidFill>
              </a:rPr>
              <a:t>diec</a:t>
            </a:r>
            <a:r>
              <a:rPr lang="cs-CZ" sz="1400" dirty="0" smtClean="0">
                <a:solidFill>
                  <a:prstClr val="black"/>
                </a:solidFill>
              </a:rPr>
              <a:t>. </a:t>
            </a:r>
            <a:r>
              <a:rPr lang="cs-CZ" sz="1400" dirty="0" err="1" smtClean="0">
                <a:solidFill>
                  <a:prstClr val="black"/>
                </a:solidFill>
              </a:rPr>
              <a:t>organologem</a:t>
            </a:r>
            <a:r>
              <a:rPr lang="cs-CZ" sz="1400" dirty="0" smtClean="0">
                <a:solidFill>
                  <a:prstClr val="black"/>
                </a:solidFill>
              </a:rPr>
              <a:t>…            </a:t>
            </a:r>
            <a:r>
              <a:rPr lang="cs-CZ" b="1" dirty="0" smtClean="0">
                <a:solidFill>
                  <a:prstClr val="black"/>
                </a:solidFill>
              </a:rPr>
              <a:t>Děkuji za pozornost……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130" y="0"/>
            <a:ext cx="4947870" cy="581605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11" y="990428"/>
            <a:ext cx="3531355" cy="470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84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>
          <a:xfrm>
            <a:off x="0" y="5331855"/>
            <a:ext cx="9144000" cy="1526146"/>
          </a:xfrm>
        </p:spPr>
        <p:txBody>
          <a:bodyPr/>
          <a:lstStyle/>
          <a:p>
            <a:r>
              <a:rPr lang="cs-CZ" sz="1400" dirty="0" smtClean="0">
                <a:solidFill>
                  <a:prstClr val="black"/>
                </a:solidFill>
              </a:rPr>
              <a:t>Kontrola na přelomu jara a léta ohledně stop působení aktivního červotoče (světlé hromádky pilin) u stroje i související podlahy apod. Lokální ložiska možno ošetřit po očištění prachu chemicky pokud možno </a:t>
            </a:r>
            <a:r>
              <a:rPr lang="cs-CZ" sz="1400" dirty="0" err="1" smtClean="0">
                <a:solidFill>
                  <a:prstClr val="black"/>
                </a:solidFill>
              </a:rPr>
              <a:t>injektážně</a:t>
            </a:r>
            <a:r>
              <a:rPr lang="cs-CZ" sz="1400" dirty="0" smtClean="0">
                <a:solidFill>
                  <a:prstClr val="black"/>
                </a:solidFill>
              </a:rPr>
              <a:t> atestovaným insekticidním přípravkem (2 x opakovaně, u píšťal a funkčně významných částí stroje nesmí být ředěný vodou). Výraznější napadení stroje je již záležitostí režimu údržby či restaurování. Kontrola napadení moly (u </a:t>
            </a:r>
            <a:r>
              <a:rPr lang="cs-CZ" sz="1400" dirty="0" err="1" smtClean="0">
                <a:solidFill>
                  <a:prstClr val="black"/>
                </a:solidFill>
              </a:rPr>
              <a:t>pneumatic</a:t>
            </a:r>
            <a:r>
              <a:rPr lang="cs-CZ" sz="1400" dirty="0" smtClean="0">
                <a:solidFill>
                  <a:prstClr val="black"/>
                </a:solidFill>
              </a:rPr>
              <a:t>. </a:t>
            </a:r>
            <a:r>
              <a:rPr lang="cs-CZ" sz="1400" dirty="0" err="1" smtClean="0">
                <a:solidFill>
                  <a:prstClr val="black"/>
                </a:solidFill>
              </a:rPr>
              <a:t>traktur</a:t>
            </a:r>
            <a:r>
              <a:rPr lang="cs-CZ" sz="1400" dirty="0" smtClean="0">
                <a:solidFill>
                  <a:prstClr val="black"/>
                </a:solidFill>
              </a:rPr>
              <a:t>. !)</a:t>
            </a:r>
          </a:p>
          <a:p>
            <a:r>
              <a:rPr lang="cs-CZ" sz="1400" dirty="0" smtClean="0">
                <a:solidFill>
                  <a:prstClr val="black"/>
                </a:solidFill>
              </a:rPr>
              <a:t>Monitoring výkyvů teploty a zejména vlhkosti (léto 2018) vlhkoměr, </a:t>
            </a:r>
            <a:r>
              <a:rPr lang="cs-CZ" sz="1400" dirty="0" err="1" smtClean="0">
                <a:solidFill>
                  <a:prstClr val="black"/>
                </a:solidFill>
              </a:rPr>
              <a:t>datalogger</a:t>
            </a:r>
            <a:r>
              <a:rPr lang="cs-CZ" sz="1400" dirty="0" smtClean="0">
                <a:solidFill>
                  <a:prstClr val="black"/>
                </a:solidFill>
              </a:rPr>
              <a:t>, za rozdílů vnějších a vnitřních teplot nad 5°C větrat kostel jen krátce, pokusit se eliminovat extrémní sucha vložením odpařovacích nádob pod stroj a hrací stůl varhan (rizika u pneumatických </a:t>
            </a:r>
            <a:r>
              <a:rPr lang="cs-CZ" sz="1400" dirty="0" err="1" smtClean="0">
                <a:solidFill>
                  <a:prstClr val="black"/>
                </a:solidFill>
              </a:rPr>
              <a:t>traktur</a:t>
            </a:r>
            <a:r>
              <a:rPr lang="cs-CZ" sz="1400" dirty="0" smtClean="0">
                <a:solidFill>
                  <a:prstClr val="black"/>
                </a:solidFill>
              </a:rPr>
              <a:t>). Doregulování </a:t>
            </a:r>
            <a:r>
              <a:rPr lang="cs-CZ" sz="1400" dirty="0" err="1" smtClean="0">
                <a:solidFill>
                  <a:prstClr val="black"/>
                </a:solidFill>
              </a:rPr>
              <a:t>traktur</a:t>
            </a:r>
            <a:r>
              <a:rPr lang="cs-CZ" sz="1400" dirty="0" smtClean="0">
                <a:solidFill>
                  <a:prstClr val="black"/>
                </a:solidFill>
              </a:rPr>
              <a:t> provádět jen</a:t>
            </a:r>
            <a:r>
              <a:rPr lang="cs-CZ" sz="1400" b="1" dirty="0" smtClean="0">
                <a:solidFill>
                  <a:prstClr val="black"/>
                </a:solidFill>
              </a:rPr>
              <a:t> </a:t>
            </a:r>
            <a:r>
              <a:rPr lang="cs-CZ" sz="1400" dirty="0" smtClean="0">
                <a:solidFill>
                  <a:prstClr val="black"/>
                </a:solidFill>
              </a:rPr>
              <a:t>v nezbytně nutné míře (mírně) </a:t>
            </a:r>
            <a:r>
              <a:rPr lang="cs-CZ" sz="1400" b="1" dirty="0" smtClean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28" y="0"/>
            <a:ext cx="3979572" cy="2984679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78" y="534473"/>
            <a:ext cx="1770948" cy="4217831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Grp="1" noChangeAspect="1"/>
          </p:cNvPicPr>
          <p:nvPr>
            <p:ph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364" y="2705100"/>
            <a:ext cx="3503084" cy="2627313"/>
          </a:xfrm>
        </p:spPr>
      </p:pic>
    </p:spTree>
    <p:extLst>
      <p:ext uri="{BB962C8B-B14F-4D97-AF65-F5344CB8AC3E}">
        <p14:creationId xmlns:p14="http://schemas.microsoft.com/office/powerpoint/2010/main" val="130088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2" y="1770851"/>
            <a:ext cx="3830637" cy="3633618"/>
          </a:xfrm>
        </p:spPr>
      </p:pic>
      <p:pic>
        <p:nvPicPr>
          <p:cNvPr id="7" name="Zástupný symbol pro obsah 6"/>
          <p:cNvPicPr>
            <a:picLocks noGrp="1" noChangeAspect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755" y="-12879"/>
            <a:ext cx="5592245" cy="4108361"/>
          </a:xfrm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2"/>
          </p:nvPr>
        </p:nvSpPr>
        <p:spPr>
          <a:xfrm>
            <a:off x="206062" y="5404468"/>
            <a:ext cx="8809149" cy="1453531"/>
          </a:xfrm>
        </p:spPr>
        <p:txBody>
          <a:bodyPr/>
          <a:lstStyle/>
          <a:p>
            <a:r>
              <a:rPr lang="cs-CZ" sz="1200" dirty="0" smtClean="0">
                <a:solidFill>
                  <a:prstClr val="black"/>
                </a:solidFill>
              </a:rPr>
              <a:t>V případě prašných stavebních prací v interiéru kostela, vč. malování, zatékání nad kůrem spojeného s padající omítkou apod. vyžadovat nutnost zakrytí píšťalové skříně, horní desky měchu a hracího stolu před spadem. Zakrytí nesmí být neprodyšné, nutná možnost cirkulace vzduchu. Hlídat stavební </a:t>
            </a:r>
            <a:r>
              <a:rPr lang="cs-CZ" sz="1200" dirty="0" smtClean="0">
                <a:solidFill>
                  <a:prstClr val="black"/>
                </a:solidFill>
              </a:rPr>
              <a:t>firmy</a:t>
            </a:r>
            <a:r>
              <a:rPr lang="cs-CZ" sz="1200" dirty="0" smtClean="0">
                <a:solidFill>
                  <a:prstClr val="black"/>
                </a:solidFill>
              </a:rPr>
              <a:t>, aby nevedly trubkové lešení meziprostory vnitřku varhan či neopíraly stojky o horní </a:t>
            </a:r>
            <a:r>
              <a:rPr lang="cs-CZ" sz="1200" dirty="0" smtClean="0">
                <a:solidFill>
                  <a:prstClr val="black"/>
                </a:solidFill>
              </a:rPr>
              <a:t>desku </a:t>
            </a:r>
            <a:r>
              <a:rPr lang="cs-CZ" sz="1200" dirty="0" smtClean="0">
                <a:solidFill>
                  <a:prstClr val="black"/>
                </a:solidFill>
              </a:rPr>
              <a:t>měchu apod.</a:t>
            </a:r>
          </a:p>
          <a:p>
            <a:r>
              <a:rPr lang="cs-CZ" sz="1200" dirty="0" smtClean="0">
                <a:solidFill>
                  <a:prstClr val="black"/>
                </a:solidFill>
              </a:rPr>
              <a:t>Podle okolností monitorovat </a:t>
            </a:r>
            <a:r>
              <a:rPr lang="cs-CZ" sz="1200" dirty="0" err="1" smtClean="0">
                <a:solidFill>
                  <a:prstClr val="black"/>
                </a:solidFill>
              </a:rPr>
              <a:t>píšťaliště</a:t>
            </a:r>
            <a:r>
              <a:rPr lang="cs-CZ" sz="1200" dirty="0" smtClean="0">
                <a:solidFill>
                  <a:prstClr val="black"/>
                </a:solidFill>
              </a:rPr>
              <a:t> před pobytem – hnízděním ptactva, opatrně vysypat z labií větší nečistoty či mrtvolky ptáků (bránící řádnému </a:t>
            </a:r>
            <a:r>
              <a:rPr lang="cs-CZ" sz="1200" dirty="0" err="1" smtClean="0">
                <a:solidFill>
                  <a:prstClr val="black"/>
                </a:solidFill>
              </a:rPr>
              <a:t>ozevu</a:t>
            </a:r>
            <a:r>
              <a:rPr lang="cs-CZ" sz="1200" dirty="0" smtClean="0">
                <a:solidFill>
                  <a:prstClr val="black"/>
                </a:solidFill>
              </a:rPr>
              <a:t>). Prach pod varhanami, měchovou soustavou a na horní desce měchu přednostně vysávat, stírat nepříliš mokrými hadry. Vlhkými hadry neutírat polychromie a zlacení varhanní skříně, zejm. prospektové části (vyjma mladších olejových nátěrů cca od konce 19. stol.), tyto maximálně měkkými štětci z </a:t>
            </a:r>
            <a:r>
              <a:rPr lang="cs-CZ" sz="1200" dirty="0" err="1" smtClean="0">
                <a:solidFill>
                  <a:prstClr val="black"/>
                </a:solidFill>
              </a:rPr>
              <a:t>koň</a:t>
            </a:r>
            <a:r>
              <a:rPr lang="cs-CZ" sz="1200" dirty="0" smtClean="0">
                <a:solidFill>
                  <a:prstClr val="black"/>
                </a:solidFill>
              </a:rPr>
              <a:t>. žíní sprášit do </a:t>
            </a:r>
            <a:r>
              <a:rPr lang="cs-CZ" sz="1200" dirty="0" smtClean="0">
                <a:solidFill>
                  <a:prstClr val="black"/>
                </a:solidFill>
              </a:rPr>
              <a:t>vysavače.        </a:t>
            </a:r>
            <a:endParaRPr lang="cs-CZ" sz="12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251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2"/>
          </p:nvPr>
        </p:nvSpPr>
        <p:spPr>
          <a:xfrm>
            <a:off x="117523" y="5821250"/>
            <a:ext cx="9129508" cy="875067"/>
          </a:xfrm>
        </p:spPr>
        <p:txBody>
          <a:bodyPr/>
          <a:lstStyle/>
          <a:p>
            <a:r>
              <a:rPr lang="cs-CZ" sz="1400" dirty="0" smtClean="0">
                <a:solidFill>
                  <a:prstClr val="black"/>
                </a:solidFill>
              </a:rPr>
              <a:t>Doregulování </a:t>
            </a:r>
            <a:r>
              <a:rPr lang="cs-CZ" sz="1400" dirty="0" err="1" smtClean="0">
                <a:solidFill>
                  <a:prstClr val="black"/>
                </a:solidFill>
              </a:rPr>
              <a:t>traktur</a:t>
            </a:r>
            <a:r>
              <a:rPr lang="cs-CZ" sz="1400" dirty="0" smtClean="0">
                <a:solidFill>
                  <a:prstClr val="black"/>
                </a:solidFill>
              </a:rPr>
              <a:t> je zpravidla (vyjma </a:t>
            </a:r>
            <a:r>
              <a:rPr lang="cs-CZ" sz="1400" dirty="0" err="1" smtClean="0">
                <a:solidFill>
                  <a:prstClr val="black"/>
                </a:solidFill>
              </a:rPr>
              <a:t>trčkových</a:t>
            </a:r>
            <a:r>
              <a:rPr lang="cs-CZ" sz="1400" dirty="0" smtClean="0">
                <a:solidFill>
                  <a:prstClr val="black"/>
                </a:solidFill>
              </a:rPr>
              <a:t> </a:t>
            </a:r>
            <a:r>
              <a:rPr lang="cs-CZ" sz="1400" dirty="0" err="1" smtClean="0">
                <a:solidFill>
                  <a:prstClr val="black"/>
                </a:solidFill>
              </a:rPr>
              <a:t>traktur</a:t>
            </a:r>
            <a:r>
              <a:rPr lang="cs-CZ" sz="1400" dirty="0" smtClean="0">
                <a:solidFill>
                  <a:prstClr val="black"/>
                </a:solidFill>
              </a:rPr>
              <a:t>, např. pozitivy, kde obvykle není nutná) jednodušší u mechanických </a:t>
            </a:r>
            <a:r>
              <a:rPr lang="cs-CZ" sz="1400" dirty="0" err="1" smtClean="0">
                <a:solidFill>
                  <a:prstClr val="black"/>
                </a:solidFill>
              </a:rPr>
              <a:t>traktur</a:t>
            </a:r>
            <a:r>
              <a:rPr lang="cs-CZ" sz="1400" dirty="0" smtClean="0">
                <a:solidFill>
                  <a:prstClr val="black"/>
                </a:solidFill>
              </a:rPr>
              <a:t> se zásuvkovými vzdušnicemi (u </a:t>
            </a:r>
            <a:r>
              <a:rPr lang="cs-CZ" sz="1400" dirty="0" err="1" smtClean="0">
                <a:solidFill>
                  <a:prstClr val="black"/>
                </a:solidFill>
              </a:rPr>
              <a:t>dvoumanuálových</a:t>
            </a:r>
            <a:r>
              <a:rPr lang="cs-CZ" sz="1400" dirty="0" smtClean="0">
                <a:solidFill>
                  <a:prstClr val="black"/>
                </a:solidFill>
              </a:rPr>
              <a:t> varhan s ohledem na dostupnost regulačních matic každého manuálu jinde - horní nad klávesovými pákami, dolní např. v postamentu hl. stroje apod.), složitější v případě kuželových (regulace je i na tónových lištách)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5" y="109562"/>
            <a:ext cx="4971245" cy="331522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36" y="2224483"/>
            <a:ext cx="5396306" cy="359676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66388" cy="342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48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2"/>
          </p:nvPr>
        </p:nvSpPr>
        <p:spPr>
          <a:xfrm>
            <a:off x="0" y="6103018"/>
            <a:ext cx="9053847" cy="843659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cs-CZ" sz="1400" b="1" dirty="0" smtClean="0"/>
              <a:t>Nahoře</a:t>
            </a:r>
            <a:r>
              <a:rPr lang="cs-CZ" sz="1400" dirty="0" smtClean="0"/>
              <a:t> - tónové lišty kuželové vzdušnice s možnou regulac</a:t>
            </a:r>
            <a:r>
              <a:rPr lang="cs-CZ" sz="1400" b="1" dirty="0" smtClean="0"/>
              <a:t>í</a:t>
            </a:r>
            <a:r>
              <a:rPr lang="cs-CZ" sz="1400" dirty="0" smtClean="0"/>
              <a:t>  spodní části vodítka kuželky, </a:t>
            </a:r>
            <a:r>
              <a:rPr lang="cs-CZ" sz="1400" b="1" dirty="0" smtClean="0"/>
              <a:t>dole</a:t>
            </a:r>
            <a:r>
              <a:rPr lang="cs-CZ" sz="1400" dirty="0" smtClean="0"/>
              <a:t>  výpustné relé pneumatické </a:t>
            </a:r>
            <a:r>
              <a:rPr lang="cs-CZ" sz="1400" dirty="0" err="1" smtClean="0"/>
              <a:t>traktury</a:t>
            </a:r>
            <a:r>
              <a:rPr lang="cs-CZ" sz="1400" dirty="0" smtClean="0"/>
              <a:t> s regulačními šrouby. Přeznívání tónu ve všech rejstřících má obvykle příčinu v relé či hracím stole, v rámci jednoho rejstříku na vzdušnici. S regulačními šrouby otáčet jen v nezbytně nutném rozsahu. Vhodné zaškolení </a:t>
            </a:r>
            <a:r>
              <a:rPr lang="cs-CZ" sz="1400" dirty="0" smtClean="0"/>
              <a:t>varhanářem. </a:t>
            </a:r>
            <a:r>
              <a:rPr lang="cs-CZ" dirty="0" smtClean="0"/>
              <a:t>                                       </a:t>
            </a:r>
            <a:endParaRPr lang="cs-CZ" dirty="0" smtClean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00" y="0"/>
            <a:ext cx="5930900" cy="4448175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" y="2498502"/>
            <a:ext cx="4520485" cy="360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21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2"/>
          </p:nvPr>
        </p:nvSpPr>
        <p:spPr>
          <a:xfrm>
            <a:off x="0" y="6220496"/>
            <a:ext cx="8164800" cy="457209"/>
          </a:xfrm>
        </p:spPr>
        <p:txBody>
          <a:bodyPr/>
          <a:lstStyle/>
          <a:p>
            <a:r>
              <a:rPr lang="cs-CZ" sz="1100" dirty="0" smtClean="0">
                <a:solidFill>
                  <a:prstClr val="black"/>
                </a:solidFill>
              </a:rPr>
              <a:t> </a:t>
            </a:r>
            <a:r>
              <a:rPr lang="cs-CZ" sz="1000" dirty="0" smtClean="0">
                <a:solidFill>
                  <a:prstClr val="black"/>
                </a:solidFill>
              </a:rPr>
              <a:t>                                                                        </a:t>
            </a:r>
            <a:r>
              <a:rPr lang="cs-CZ" sz="1400" dirty="0" smtClean="0">
                <a:solidFill>
                  <a:prstClr val="black"/>
                </a:solidFill>
              </a:rPr>
              <a:t>Vpravo pneumatická vzdušnice s relé výpustného systému bez možnosti regulace, vlevo schéma výpustného hracího stolu (střídavý vzduch) s možností </a:t>
            </a:r>
            <a:r>
              <a:rPr lang="cs-CZ" sz="1400" dirty="0" smtClean="0">
                <a:solidFill>
                  <a:prstClr val="black"/>
                </a:solidFill>
              </a:rPr>
              <a:t>regulace…</a:t>
            </a:r>
            <a:endParaRPr lang="cs-CZ" sz="1400" dirty="0" smtClean="0">
              <a:solidFill>
                <a:prstClr val="black"/>
              </a:solidFill>
            </a:endParaRP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684" y="2678806"/>
            <a:ext cx="5251898" cy="3541690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617" y="1"/>
            <a:ext cx="4732383" cy="622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58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2"/>
          </p:nvPr>
        </p:nvSpPr>
        <p:spPr>
          <a:xfrm>
            <a:off x="218940" y="6168980"/>
            <a:ext cx="8654222" cy="625669"/>
          </a:xfrm>
        </p:spPr>
        <p:txBody>
          <a:bodyPr/>
          <a:lstStyle/>
          <a:p>
            <a:r>
              <a:rPr lang="cs-CZ" sz="1400" dirty="0" smtClean="0">
                <a:solidFill>
                  <a:prstClr val="black"/>
                </a:solidFill>
              </a:rPr>
              <a:t>Udržovat horní desky měchu a prostor pod nimi vč. okolí sacích otvorů ventilátoru bez depozitů nečistot odsáváním. V případě přeznívání tónu u zásuvkových vzdušnic bývá příčinou větší nečistota na </a:t>
            </a:r>
            <a:r>
              <a:rPr lang="cs-CZ" sz="1400" dirty="0" err="1" smtClean="0">
                <a:solidFill>
                  <a:prstClr val="black"/>
                </a:solidFill>
              </a:rPr>
              <a:t>okožení</a:t>
            </a:r>
            <a:r>
              <a:rPr lang="cs-CZ" sz="1400" dirty="0" smtClean="0">
                <a:solidFill>
                  <a:prstClr val="black"/>
                </a:solidFill>
              </a:rPr>
              <a:t> ventilu (otevřít </a:t>
            </a:r>
            <a:r>
              <a:rPr lang="cs-CZ" sz="1400" dirty="0" err="1" smtClean="0">
                <a:solidFill>
                  <a:prstClr val="black"/>
                </a:solidFill>
              </a:rPr>
              <a:t>vent</a:t>
            </a:r>
            <a:r>
              <a:rPr lang="cs-CZ" sz="1400" dirty="0" smtClean="0">
                <a:solidFill>
                  <a:prstClr val="black"/>
                </a:solidFill>
              </a:rPr>
              <a:t>. komoru vyčistit, odsát), v případě čelních vodítek někdy i vyskočení očka ventilu z vodítka při „úderné hře“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704" y="0"/>
            <a:ext cx="5797296" cy="299008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5167"/>
            <a:ext cx="5396248" cy="404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64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2"/>
          </p:nvPr>
        </p:nvSpPr>
        <p:spPr>
          <a:xfrm>
            <a:off x="0" y="6356589"/>
            <a:ext cx="9144000" cy="501411"/>
          </a:xfrm>
        </p:spPr>
        <p:txBody>
          <a:bodyPr/>
          <a:lstStyle/>
          <a:p>
            <a:r>
              <a:rPr lang="cs-CZ" sz="1400" dirty="0" err="1" smtClean="0">
                <a:solidFill>
                  <a:prstClr val="black"/>
                </a:solidFill>
              </a:rPr>
              <a:t>Rancířov</a:t>
            </a:r>
            <a:r>
              <a:rPr lang="cs-CZ" sz="1400" dirty="0">
                <a:solidFill>
                  <a:prstClr val="black"/>
                </a:solidFill>
              </a:rPr>
              <a:t>, klaviatury před restaurováním, nahoře vymezení vůlí klávesových pák v průběhu restaurování a restaurované man. klaviatury před závěrečnou povrchovou </a:t>
            </a:r>
            <a:r>
              <a:rPr lang="cs-CZ" sz="1400" dirty="0" smtClean="0">
                <a:solidFill>
                  <a:prstClr val="black"/>
                </a:solidFill>
              </a:rPr>
              <a:t>úpravou, dole detaily kláves a  </a:t>
            </a:r>
            <a:r>
              <a:rPr lang="cs-CZ" sz="1400" dirty="0" err="1" smtClean="0">
                <a:solidFill>
                  <a:prstClr val="black"/>
                </a:solidFill>
              </a:rPr>
              <a:t>hřídelnice</a:t>
            </a:r>
            <a:r>
              <a:rPr lang="cs-CZ" sz="1400" dirty="0" smtClean="0">
                <a:solidFill>
                  <a:prstClr val="black"/>
                </a:solidFill>
              </a:rPr>
              <a:t> před restaurováním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13883" cy="367547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587" y="-115910"/>
            <a:ext cx="6334934" cy="4223289"/>
          </a:xfrm>
          <a:prstGeom prst="rect">
            <a:avLst/>
          </a:prstGeom>
        </p:spPr>
      </p:pic>
      <p:pic>
        <p:nvPicPr>
          <p:cNvPr id="9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14143"/>
            <a:ext cx="4636394" cy="314244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572" y="3947985"/>
            <a:ext cx="3618964" cy="241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42423"/>
      </p:ext>
    </p:extLst>
  </p:cSld>
  <p:clrMapOvr>
    <a:masterClrMapping/>
  </p:clrMapOvr>
</p:sld>
</file>

<file path=ppt/theme/theme1.xml><?xml version="1.0" encoding="utf-8"?>
<a:theme xmlns:a="http://schemas.openxmlformats.org/drawingml/2006/main" name="NPU_sablona prezentace_v1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lastní 1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tlCol="0">
        <a:spAutoFit/>
      </a:bodyPr>
      <a:lstStyle>
        <a:defPPr>
          <a:defRPr sz="3500" b="1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NPU_sablona prezentace_v1.potx" id="{3975CE6D-B640-4919-9671-46B4B0520C45}" vid="{B8A9AD8B-383E-475E-9EC9-8E17F167BCB7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NPU_sablona prezentace_v1</Template>
  <TotalTime>988</TotalTime>
  <Words>932</Words>
  <Application>Microsoft Office PowerPoint</Application>
  <PresentationFormat>Předvádění na obrazovce (4:3)</PresentationFormat>
  <Paragraphs>30</Paragraphs>
  <Slides>20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NPU_sablona prezentace_v1</vt:lpstr>
      <vt:lpstr>Varhany – údržba,  základní péče                       PhDr. Vít Honys, Velešín, 23 01. 2019   mob: 724 023 245                              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Manager>Národní památkový ústav</Manager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Admin</dc:creator>
  <cp:lastModifiedBy>pc</cp:lastModifiedBy>
  <cp:revision>142</cp:revision>
  <dcterms:created xsi:type="dcterms:W3CDTF">2017-06-08T04:01:55Z</dcterms:created>
  <dcterms:modified xsi:type="dcterms:W3CDTF">2019-02-22T11:40:05Z</dcterms:modified>
</cp:coreProperties>
</file>