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63" r:id="rId3"/>
    <p:sldId id="264" r:id="rId4"/>
    <p:sldId id="258" r:id="rId5"/>
    <p:sldId id="273" r:id="rId6"/>
    <p:sldId id="259" r:id="rId7"/>
    <p:sldId id="270" r:id="rId8"/>
  </p:sldIdLst>
  <p:sldSz cx="6858000" cy="9144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4F4F"/>
    <a:srgbClr val="6F6F6F"/>
    <a:srgbClr val="A271FB"/>
    <a:srgbClr val="CC99FF"/>
    <a:srgbClr val="BA2FFF"/>
    <a:srgbClr val="585858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76" autoAdjust="0"/>
  </p:normalViewPr>
  <p:slideViewPr>
    <p:cSldViewPr>
      <p:cViewPr varScale="1">
        <p:scale>
          <a:sx n="49" d="100"/>
          <a:sy n="49" d="100"/>
        </p:scale>
        <p:origin x="1596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CE5DB-1129-4465-925E-F72680FE2038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7BD5A-FC14-4920-9A3D-B12A43538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BD5A-FC14-4920-9A3D-B12A43538BB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BD5A-FC14-4920-9A3D-B12A43538BB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98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46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85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3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3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27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2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04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71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7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34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85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866A-6941-4C3C-A658-8DDB14EE4C55}" type="datetimeFigureOut">
              <a:rPr lang="cs-CZ" smtClean="0"/>
              <a:t>14.06.2018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1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uchovni.doprovazeni@gmail.com" TargetMode="External"/><Relationship Id="rId2" Type="http://schemas.openxmlformats.org/officeDocument/2006/relationships/hyperlink" Target="http://www.czv.upol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mailto:marta.cincialova@upol.cz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ristyna.hradilova@upol.cz" TargetMode="External"/><Relationship Id="rId5" Type="http://schemas.openxmlformats.org/officeDocument/2006/relationships/hyperlink" Target="http://www.cmtf.upol.cz/skupiny/verejnosti/celozivotni-vzdelavani/" TargetMode="External"/><Relationship Id="rId4" Type="http://schemas.openxmlformats.org/officeDocument/2006/relationships/hyperlink" Target="mailto:klara.malinakova@oushi.upol.cz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2696" y="1397571"/>
            <a:ext cx="58326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200" b="1" dirty="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Duchovní doprovázení</a:t>
            </a:r>
          </a:p>
          <a:p>
            <a:pPr algn="r"/>
            <a:r>
              <a:rPr lang="cs-CZ" sz="2000" dirty="0"/>
              <a:t>Zájmový kurz celoživotního vzdělávání v r. 2018/2019 </a:t>
            </a:r>
            <a:endParaRPr lang="cs-CZ" sz="2000" b="1" dirty="0"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cs-CZ" sz="300" dirty="0">
              <a:solidFill>
                <a:srgbClr val="4F4F4F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84784" y="1691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29" y="35496"/>
            <a:ext cx="301466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photos-2.dropbox.com/t/2/AADjmW37XQVtP7tyJ4-G4N031FJLWo0Zsxk3o3gtckEjaw/12/36681462/jpeg/32x32/1/1462122000/0/2/3.jpg/EObJ8xsYyFcgAigC/Be2SwONF7_wSvIXb4sgDydw9hjNt2xkzYx3DwMWYB6w%2CSIf7R5v086Iowp7WGrPCPw1H2mEK5qoTA1dK4ebbMpk%2C4vNsc2N_45B3JxkGkwBroVHO9RsZR_NLa8kK9Dr6E-c%2C-RV7ZqT5q5nJ6oCh1pkiL_lDzAiTdx7RkaRJ72656bc%2C423hJVAi1QYBVTcIyIBGOOWaRYBvzfyoa_4pkOlzzAc%2CoZaXq5iNx8LAaeCG6rhyuXjterkGwD5f5RxF1nkjRXA%2CKikqkZE-Z3KiUdull7nGPY0zjNOg9xBBqrBK8VRqh1M?size_mode=3&amp;size=1280x9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660" y="2500758"/>
            <a:ext cx="3903208" cy="5466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2329" y="8152903"/>
            <a:ext cx="618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/>
              <a:t>Pod záštitou děkana CMTF UP v Olomouci </a:t>
            </a:r>
          </a:p>
          <a:p>
            <a:pPr algn="r"/>
            <a:r>
              <a:rPr lang="cs-CZ" b="1" dirty="0"/>
              <a:t>prof. Ing. Mgr. et Mgr. Petera </a:t>
            </a:r>
            <a:r>
              <a:rPr lang="cs-CZ" b="1" dirty="0" err="1"/>
              <a:t>Tavela</a:t>
            </a:r>
            <a:r>
              <a:rPr lang="cs-CZ" b="1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47271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96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2276998" y="299701"/>
            <a:ext cx="2793256" cy="214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Mgr. František Hylmar, SJ</a:t>
            </a:r>
          </a:p>
          <a:p>
            <a:pPr algn="just"/>
            <a:r>
              <a:rPr lang="cs-CZ" sz="1400" dirty="0"/>
              <a:t>Licenciát ze spirituální teologie získal na Papežské univerzitě </a:t>
            </a:r>
            <a:r>
              <a:rPr lang="cs-CZ" sz="1400" dirty="0" err="1"/>
              <a:t>Comillas</a:t>
            </a:r>
            <a:r>
              <a:rPr lang="cs-CZ" sz="1400" dirty="0"/>
              <a:t> v Madridu. Dlouhodobě se ve spojení s teoretickou reflexí věnuje dávání ignaciánských duchovních cvičení a duchovnímu doprovázení. </a:t>
            </a:r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0810" y="2254889"/>
            <a:ext cx="34417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/>
              <a:t>Mgr. Bc. Veronika Řeháková, SDJ</a:t>
            </a:r>
          </a:p>
          <a:p>
            <a:pPr algn="just"/>
            <a:r>
              <a:rPr lang="cs-CZ" sz="1400" dirty="0"/>
              <a:t>Titul Mgr. z historie a religionistiky na FF MU v Brně a Bc. z teologie a spirituality na CMTF UP v Olomouci. Vyučuje na Biskupském gymnáziu v Brně, věnuje se pastoraci VŠ studentů a duchovnímu doprovázení.</a:t>
            </a:r>
          </a:p>
          <a:p>
            <a:pPr algn="just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1881" y="5884566"/>
            <a:ext cx="34417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Mgr. Klára Maliňáková, SDJ</a:t>
            </a:r>
          </a:p>
          <a:p>
            <a:pPr algn="just"/>
            <a:r>
              <a:rPr lang="cs-CZ" sz="1400" dirty="0"/>
              <a:t>V rámci svého doktorského studia (CMTF UP v Olomouci </a:t>
            </a:r>
            <a:r>
              <a:rPr lang="en-GB" sz="1400" dirty="0"/>
              <a:t>&amp;</a:t>
            </a:r>
            <a:r>
              <a:rPr lang="cs-CZ" sz="1400" dirty="0"/>
              <a:t> University </a:t>
            </a:r>
            <a:r>
              <a:rPr lang="cs-CZ" sz="1400" dirty="0" err="1"/>
              <a:t>of</a:t>
            </a:r>
            <a:r>
              <a:rPr lang="cs-CZ" sz="1400" dirty="0"/>
              <a:t> Groningen) se zaměřuje na spiritualitu a zdraví. Věnuje se duchovnímu doprovázení a psychoterapii.</a:t>
            </a:r>
          </a:p>
          <a:p>
            <a:endParaRPr lang="cs-CZ" sz="1400" dirty="0"/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51818" y="4083888"/>
            <a:ext cx="331411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err="1"/>
              <a:t>Dipl</a:t>
            </a:r>
            <a:r>
              <a:rPr lang="cs-CZ" sz="1600" b="1" dirty="0"/>
              <a:t>. </a:t>
            </a:r>
            <a:r>
              <a:rPr lang="cs-CZ" sz="1600" b="1" dirty="0" err="1"/>
              <a:t>Theol</a:t>
            </a:r>
            <a:r>
              <a:rPr lang="cs-CZ" sz="1600" b="1" dirty="0"/>
              <a:t>. Daniel </a:t>
            </a:r>
            <a:r>
              <a:rPr lang="cs-CZ" sz="1600" b="1" dirty="0" err="1"/>
              <a:t>Bořkovec</a:t>
            </a:r>
            <a:r>
              <a:rPr lang="cs-CZ" sz="1600" b="1" dirty="0"/>
              <a:t>, </a:t>
            </a:r>
            <a:r>
              <a:rPr lang="cs-CZ" sz="1600" b="1" dirty="0" err="1"/>
              <a:t>ISch</a:t>
            </a:r>
            <a:endParaRPr lang="cs-CZ" sz="1600" b="1" dirty="0"/>
          </a:p>
          <a:p>
            <a:pPr algn="just"/>
            <a:r>
              <a:rPr lang="cs-CZ" sz="1400" dirty="0"/>
              <a:t>Vystudoval </a:t>
            </a:r>
            <a:r>
              <a:rPr lang="cs-CZ" sz="1400" dirty="0" err="1"/>
              <a:t>Philosophisch-Theologische</a:t>
            </a:r>
            <a:r>
              <a:rPr lang="cs-CZ" sz="1400" dirty="0"/>
              <a:t> </a:t>
            </a:r>
            <a:r>
              <a:rPr lang="cs-CZ" sz="1400" dirty="0" err="1"/>
              <a:t>Hochschule</a:t>
            </a:r>
            <a:r>
              <a:rPr lang="cs-CZ" sz="1400" dirty="0"/>
              <a:t> </a:t>
            </a:r>
            <a:r>
              <a:rPr lang="cs-CZ" sz="1400" dirty="0" err="1"/>
              <a:t>Vallendar</a:t>
            </a:r>
            <a:r>
              <a:rPr lang="cs-CZ" sz="1400" dirty="0"/>
              <a:t> v Německu. Působí jako spirituál církevního domova mládeže </a:t>
            </a:r>
            <a:r>
              <a:rPr lang="cs-CZ" sz="1400" dirty="0" err="1"/>
              <a:t>Petrinum</a:t>
            </a:r>
            <a:r>
              <a:rPr lang="cs-CZ" sz="1400" dirty="0"/>
              <a:t> a věnuje se duchovnímu doprovázení.</a:t>
            </a:r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136" y="371297"/>
            <a:ext cx="1182195" cy="1576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553" y="2150006"/>
            <a:ext cx="1249577" cy="1595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554" y="5741234"/>
            <a:ext cx="1147496" cy="1610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342" y="3947660"/>
            <a:ext cx="1139824" cy="1591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ovéPole 10"/>
          <p:cNvSpPr txBox="1"/>
          <p:nvPr/>
        </p:nvSpPr>
        <p:spPr>
          <a:xfrm>
            <a:off x="499255" y="7709156"/>
            <a:ext cx="44563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ThLic</a:t>
            </a:r>
            <a:r>
              <a:rPr lang="en-US" sz="1600" b="1" dirty="0"/>
              <a:t>. Jan </a:t>
            </a:r>
            <a:r>
              <a:rPr lang="en-US" sz="1600" b="1" dirty="0" err="1"/>
              <a:t>Regner</a:t>
            </a:r>
            <a:r>
              <a:rPr lang="cs-CZ" sz="1600" b="1" dirty="0"/>
              <a:t>,</a:t>
            </a:r>
            <a:r>
              <a:rPr lang="en-US" sz="1600" b="1" dirty="0"/>
              <a:t> Th.D.</a:t>
            </a:r>
            <a:r>
              <a:rPr lang="cs-CZ" sz="1600" b="1"/>
              <a:t>,</a:t>
            </a:r>
            <a:r>
              <a:rPr lang="en-US" sz="1600" b="1"/>
              <a:t> </a:t>
            </a:r>
            <a:r>
              <a:rPr lang="en-US" sz="1600" b="1" dirty="0"/>
              <a:t>SJ</a:t>
            </a:r>
            <a:endParaRPr lang="cs-CZ" sz="1600" b="1" dirty="0"/>
          </a:p>
          <a:p>
            <a:r>
              <a:rPr lang="cs-CZ" sz="1400" dirty="0"/>
              <a:t>Filosofii a teologii vystudoval v Krakově, v Římě, ve Frankfurtu nad Mohanem a v Praze. Dlouhodobě se věnuje dávání exercicií a duchovnímu doprovázení.</a:t>
            </a:r>
            <a:br>
              <a:rPr lang="cs-CZ" sz="1400" dirty="0"/>
            </a:b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82B8B21-0CD0-4E93-81D9-256FB3763D7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0" r="38449"/>
          <a:stretch/>
        </p:blipFill>
        <p:spPr>
          <a:xfrm>
            <a:off x="5125130" y="7278863"/>
            <a:ext cx="1199201" cy="1610144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837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0040" y="1043608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TEORETICKÁ ČÁST</a:t>
            </a:r>
          </a:p>
          <a:p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956" y="251435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336559"/>
              </p:ext>
            </p:extLst>
          </p:nvPr>
        </p:nvGraphicFramePr>
        <p:xfrm>
          <a:off x="332656" y="2195736"/>
          <a:ext cx="6172200" cy="62960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Přednášející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přednášky/workshopu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Daniel </a:t>
                      </a:r>
                      <a:r>
                        <a:rPr lang="cs-CZ" sz="1300" b="1" dirty="0" err="1">
                          <a:effectLst/>
                        </a:rPr>
                        <a:t>Bořkovec</a:t>
                      </a:r>
                      <a:r>
                        <a:rPr lang="cs-CZ" sz="1300" b="1" dirty="0">
                          <a:effectLst/>
                        </a:rPr>
                        <a:t>, </a:t>
                      </a:r>
                      <a:r>
                        <a:rPr lang="cs-CZ" sz="1300" b="1" dirty="0" err="1">
                          <a:effectLst/>
                        </a:rPr>
                        <a:t>ISch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Základy vedení duchovního rozhovoru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Účastníci jsou seznámeni se základními podmínkami pro vedení duchovního rozhovoru, např. vytvoření bezpečného prostředí důvěry, aktivního naslouchání a souvisejících dovedností.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František Hylmar, SI</a:t>
                      </a: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Examen – modlitba zpytování vědomí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Schopnost reflektovat v Boží přítomnosti vlastní život je nezbytnou podmínkou křesťanského růstu. Modlitba examen je chápána v širším smyslu zpytování vědomí, tzn. připomenutí a uvědomování si myšlenek, pocitů i činů a interpretace prožitého v Božím světle.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Veronika Řeháková, SDJ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Lidství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Duchovní doprovázení staví na vnímání člověka jako celku tělesného a psychického rozměru, který je prostupován Duchem. Přednáška ukáže souvislosti mezi christologií a spiritualitou a zdůrazní zdravé pojímání lidské přirozenosti jako jednu z podmínek zdravé spirituality. Upozorní na rizika zanedbávání některých dimenzí.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6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Klára Maliňáková, SDJ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Uvedení do modlitby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Tento blok je věnován úvodu do modlitby jakožto jednoho ze základních nástrojů prožívání duchovního života. Teoreticky a prakticky přiblíží základní formy křesťanské modlitby s důrazem na modlitbu </a:t>
                      </a:r>
                      <a:r>
                        <a:rPr lang="cs-CZ" sz="1300" i="1" dirty="0" err="1">
                          <a:effectLst/>
                        </a:rPr>
                        <a:t>lectio</a:t>
                      </a:r>
                      <a:r>
                        <a:rPr lang="cs-CZ" sz="1300" i="1" dirty="0">
                          <a:effectLst/>
                        </a:rPr>
                        <a:t> divina </a:t>
                      </a:r>
                      <a:r>
                        <a:rPr lang="cs-CZ" sz="1300" dirty="0">
                          <a:effectLst/>
                        </a:rPr>
                        <a:t>a na imaginativní kontemplaci. Pozornost je věnována i reflexi modlitby, která umožňuje vnímat a interpretovat Boží působení v ní.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60040" y="1582217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4">
                    <a:lumMod val="75000"/>
                  </a:schemeClr>
                </a:solidFill>
              </a:rPr>
              <a:t>...přednášky, praktické ukázky   </a:t>
            </a:r>
          </a:p>
          <a:p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0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674800"/>
              </p:ext>
            </p:extLst>
          </p:nvPr>
        </p:nvGraphicFramePr>
        <p:xfrm>
          <a:off x="404664" y="2195736"/>
          <a:ext cx="6172200" cy="60695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Přednášející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Název přednášky/workshopu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5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František Hylmar, SI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 Regner, 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Rozlišování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Přednáška staví na pravidlech pro rozlišování vnitřních hnutí podle sv. Ignáce z </a:t>
                      </a:r>
                      <a:r>
                        <a:rPr lang="cs-CZ" sz="1300" dirty="0" err="1">
                          <a:effectLst/>
                        </a:rPr>
                        <a:t>Loyoly</a:t>
                      </a:r>
                      <a:r>
                        <a:rPr lang="cs-CZ" sz="1300" dirty="0">
                          <a:effectLst/>
                        </a:rPr>
                        <a:t>. Jedná se zvláště o zaznamenávání vnitřních hnutí, vyhodnocování jejich působení na člověka a zaujetí odpovídajícího aktivního postoje. Pravidla jsou vysvětlena teoreticky a na praktických příkladech.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</a:rPr>
                        <a:t>Veronika Řeháková, SDJ</a:t>
                      </a:r>
                      <a:endParaRPr lang="cs-CZ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Individuální a genderové rozdíly v prožívání religiozity a spirituality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Přednáška osvětluje rozdílnost v mužské a ženské spiritualitě a její praktické dopady na duchovní doprovázení. Představí také základní cesty individuálního prožívání vztahu k Bohu. 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</a:rPr>
                        <a:t>Klára Maliňáková, SDJ</a:t>
                      </a:r>
                      <a:endParaRPr lang="cs-CZ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Obrazy Boha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Současný výzkum rozlišuje mezi explicitním kognitivním obrazem Boha předávaným výchovou, a vzděláváním, a implicitním emocionálním obrazem, který odpovídá individuálnímu (často nevědomému prožívání vztahu k Bohu). Přednáška osvětluje tento jev z hlediska současných biologických a psychologických poznatků a uvádí jej do souvislosti s používanými nástroji duchovního doprovázení.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Daniel </a:t>
                      </a:r>
                      <a:r>
                        <a:rPr lang="cs-CZ" sz="1300" b="1" dirty="0" err="1">
                          <a:effectLst/>
                        </a:rPr>
                        <a:t>Bořkovec</a:t>
                      </a:r>
                      <a:r>
                        <a:rPr lang="cs-CZ" sz="1300" b="1" dirty="0">
                          <a:effectLst/>
                        </a:rPr>
                        <a:t>, </a:t>
                      </a:r>
                      <a:r>
                        <a:rPr lang="cs-CZ" sz="1300" b="1" dirty="0" err="1">
                          <a:effectLst/>
                        </a:rPr>
                        <a:t>ISch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Praktické otázky duchovního života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Přednáška je zaměřena na prožívání duchovního života. Pokrývá nejčastější problémy a otázky v modlitbě a jejich spojitost s obrazem Boha a vlastním sebepojetím.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0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1942" y="1539339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PRAKTICKÁ ČÁST</a:t>
            </a:r>
          </a:p>
          <a:p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340" y="193311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844327"/>
              </p:ext>
            </p:extLst>
          </p:nvPr>
        </p:nvGraphicFramePr>
        <p:xfrm>
          <a:off x="476672" y="3589518"/>
          <a:ext cx="6172200" cy="42864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Přednášející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přednášky/workshopu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František Hylmar, 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Veronika Řeháková, SDJ</a:t>
                      </a: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Duchovní doprovázení 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Přednáška prakticky uvede do duchovního doprovázení z hlediska doprovázejícího i doprovázeného. Jako základní je zdůrazněn vztah doprovázeného k Bohu a úloha doprovázejícího jako pomoc při rozvíjení a zrání tohoto vztahu.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Daniel </a:t>
                      </a:r>
                      <a:r>
                        <a:rPr lang="cs-CZ" sz="1300" b="1" dirty="0" err="1">
                          <a:effectLst/>
                        </a:rPr>
                        <a:t>Bořkovec</a:t>
                      </a:r>
                      <a:r>
                        <a:rPr lang="cs-CZ" sz="1300" b="1" dirty="0">
                          <a:effectLst/>
                        </a:rPr>
                        <a:t>, </a:t>
                      </a:r>
                      <a:r>
                        <a:rPr lang="cs-CZ" sz="1300" b="1">
                          <a:effectLst/>
                        </a:rPr>
                        <a:t>ISch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Teologické, spirituální a psychologické aspekty duchovního doprovázení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Přednáška vymezuje hranici a překryvy mezi duchovním doprovázením a příbuznými oblastmi. Zdůrazňuje zásadní důležitost zdravé teologie a pojetí člověka. 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6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Klára Maliňáková, SDJ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Supervize v duchovním doprovázení 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Supervize v duchovním doprovázení je nejen pomocí doprovázející osobě při řešení konkrétních problémů, ale zejména při reflexi vlastního prožívání a rozlišování vnitřních hnutí během duchovního doprovázení. 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21942" y="2060347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chemeClr val="accent4">
                    <a:lumMod val="75000"/>
                  </a:schemeClr>
                </a:solidFill>
              </a:rPr>
              <a:t>... nácviky rozhovorů spojené s reflexí a evaluací, praktické seznámení s různými formami modlitby, práce ve skupině, diskuse, osobní konzultační rozhovory s lektory a možnost duchovního rozhovoru. Přednášky:</a:t>
            </a:r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2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60648" y="1835696"/>
            <a:ext cx="648072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Kdy?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r>
              <a:rPr lang="cs-CZ" sz="900" b="1" dirty="0"/>
              <a:t>*</a:t>
            </a:r>
            <a:r>
              <a:rPr lang="cs-CZ" sz="900" dirty="0">
                <a:ea typeface="Times New Roman" panose="02020603050405020304" pitchFamily="18" charset="0"/>
              </a:rPr>
              <a:t>Čt 18:00 - Ne 13:00</a:t>
            </a:r>
          </a:p>
          <a:p>
            <a:endParaRPr lang="cs-CZ" sz="1400" b="1" dirty="0"/>
          </a:p>
          <a:p>
            <a:r>
              <a:rPr lang="cs-CZ" b="1" dirty="0"/>
              <a:t>Kde?</a:t>
            </a:r>
          </a:p>
          <a:p>
            <a:r>
              <a:rPr lang="cs-CZ" sz="1400" dirty="0"/>
              <a:t>Teoretická část: budova CMTF UP v Olomouci, Univerzitní 22.</a:t>
            </a:r>
          </a:p>
          <a:p>
            <a:r>
              <a:rPr lang="cs-CZ" sz="1400" dirty="0"/>
              <a:t>Praktická část: DC Vranov u Brna</a:t>
            </a:r>
          </a:p>
          <a:p>
            <a:endParaRPr lang="cs-CZ" sz="1400" dirty="0"/>
          </a:p>
          <a:p>
            <a:r>
              <a:rPr lang="cs-CZ" b="1" dirty="0"/>
              <a:t>Cena</a:t>
            </a:r>
          </a:p>
          <a:p>
            <a:r>
              <a:rPr lang="cs-CZ" sz="1400" dirty="0"/>
              <a:t>Teoretická část: 2800,- Kč (vč. DPH)</a:t>
            </a:r>
          </a:p>
          <a:p>
            <a:r>
              <a:rPr lang="cs-CZ" sz="1400" dirty="0"/>
              <a:t>Praktická část: 6500,- Kč (vč. DPH)</a:t>
            </a:r>
          </a:p>
          <a:p>
            <a:endParaRPr lang="cs-CZ" sz="1400" dirty="0"/>
          </a:p>
          <a:p>
            <a:r>
              <a:rPr lang="cs-CZ" b="1" dirty="0"/>
              <a:t>Jak a do kdy se přihlásit?</a:t>
            </a:r>
          </a:p>
          <a:p>
            <a:r>
              <a:rPr lang="cs-CZ" sz="1400" dirty="0"/>
              <a:t>Do teoretické části je nutné se přihlásit přes portál CŽV (</a:t>
            </a:r>
            <a:r>
              <a:rPr lang="cs-CZ" sz="1400" dirty="0">
                <a:hlinkClick r:id="rId2"/>
              </a:rPr>
              <a:t>www.czv.upol.cz</a:t>
            </a:r>
            <a:r>
              <a:rPr lang="cs-CZ" sz="1400" dirty="0"/>
              <a:t>) do 25. 9. 2018. </a:t>
            </a:r>
          </a:p>
          <a:p>
            <a:endParaRPr lang="cs-CZ" b="1" dirty="0"/>
          </a:p>
          <a:p>
            <a:r>
              <a:rPr lang="cs-CZ" b="1" dirty="0"/>
              <a:t>Přijetí do praktické části</a:t>
            </a:r>
          </a:p>
          <a:p>
            <a:r>
              <a:rPr lang="cs-CZ" sz="1400" dirty="0"/>
              <a:t>Podmínkou je absolvování teoretické části kurzu. Kapacita praktické části je limitovaná (22 účastníků), účastníci tedy budou vybírání na základě informací uvedených v přihlášce do praktické části. Tu je zapotřebí vyplnit do 25. října 2018 a zaslat na adresu: </a:t>
            </a:r>
            <a:r>
              <a:rPr lang="cs-CZ" sz="1400" dirty="0">
                <a:hlinkClick r:id="rId3"/>
              </a:rPr>
              <a:t>duchovni.doprovazeni@gmail.com</a:t>
            </a:r>
            <a:r>
              <a:rPr lang="cs-CZ" sz="1400" dirty="0"/>
              <a:t>. Až po potvrzení přijetí (po 8. prosinci 2018) je možné se zaregistrovat přes přihlašovací systém fakulty.</a:t>
            </a:r>
          </a:p>
          <a:p>
            <a:endParaRPr lang="cs-CZ" sz="1400" b="1" dirty="0"/>
          </a:p>
          <a:p>
            <a:r>
              <a:rPr lang="cs-CZ" b="1" dirty="0"/>
              <a:t>Podmínky otevření kurzu</a:t>
            </a:r>
          </a:p>
          <a:p>
            <a:r>
              <a:rPr lang="cs-CZ" sz="1400" dirty="0"/>
              <a:t>Alespoň 18 zájemců.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8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857123"/>
              </p:ext>
            </p:extLst>
          </p:nvPr>
        </p:nvGraphicFramePr>
        <p:xfrm>
          <a:off x="260648" y="2195736"/>
          <a:ext cx="4142105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Teoretická část</a:t>
                      </a:r>
                    </a:p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</a:rPr>
                        <a:t>Pá</a:t>
                      </a:r>
                      <a:r>
                        <a:rPr lang="cs-CZ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17:00 - So 17:30</a:t>
                      </a: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  Praktická část</a:t>
                      </a:r>
                    </a:p>
                    <a:p>
                      <a:pPr marL="8953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Čt</a:t>
                      </a:r>
                      <a:r>
                        <a:rPr lang="cs-CZ" sz="12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10:00 - So 17:00</a:t>
                      </a:r>
                      <a:endParaRPr lang="cs-CZ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89535" algn="just"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28. - 29. 9.  2018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24. - 26. 1. 2019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26. - 27. 10. 2018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28. - 31. 3. </a:t>
                      </a:r>
                      <a:r>
                        <a:rPr lang="cs-CZ" sz="1200">
                          <a:effectLst/>
                        </a:rPr>
                        <a:t>2019*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  7. – 8. 12. 2018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16. - 18. 5. 2019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46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32656" y="636438"/>
            <a:ext cx="576064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Kontakty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b="1" dirty="0"/>
              <a:t>Proděkanka pro organizační záležitosti </a:t>
            </a:r>
          </a:p>
          <a:p>
            <a:r>
              <a:rPr lang="cs-CZ" sz="1400" b="1" dirty="0"/>
              <a:t>a moderátorka kurzu: </a:t>
            </a:r>
          </a:p>
          <a:p>
            <a:endParaRPr lang="cs-CZ" sz="1400" dirty="0"/>
          </a:p>
          <a:p>
            <a:r>
              <a:rPr lang="cs-CZ" sz="1400" dirty="0"/>
              <a:t>Mgr. Lucie Marta </a:t>
            </a:r>
            <a:r>
              <a:rPr lang="cs-CZ" sz="1400" dirty="0" err="1"/>
              <a:t>Cincialová</a:t>
            </a:r>
            <a:r>
              <a:rPr lang="cs-CZ" sz="1400" dirty="0"/>
              <a:t>, </a:t>
            </a:r>
            <a:r>
              <a:rPr lang="cs-CZ" sz="1400" dirty="0" err="1"/>
              <a:t>Th</a:t>
            </a:r>
            <a:r>
              <a:rPr lang="cs-CZ" sz="1400" dirty="0"/>
              <a:t>. D.</a:t>
            </a:r>
          </a:p>
          <a:p>
            <a:r>
              <a:rPr lang="cs-CZ" sz="1400" dirty="0">
                <a:hlinkClick r:id="rId3"/>
              </a:rPr>
              <a:t>marta.cincialova@upol.cz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(zodpovídá za organizaci)</a:t>
            </a:r>
          </a:p>
          <a:p>
            <a:endParaRPr lang="cs-CZ" sz="1000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1400" b="1" dirty="0"/>
              <a:t>Praktické informace</a:t>
            </a:r>
          </a:p>
          <a:p>
            <a:endParaRPr lang="cs-CZ" sz="1400" b="1" dirty="0"/>
          </a:p>
          <a:p>
            <a:r>
              <a:rPr lang="cs-CZ" sz="1400" dirty="0"/>
              <a:t>Mgr. Klára Maliňáková</a:t>
            </a:r>
          </a:p>
          <a:p>
            <a:r>
              <a:rPr lang="cs-CZ" sz="1400" u="sng" dirty="0">
                <a:solidFill>
                  <a:srgbClr val="0000FF"/>
                </a:solidFill>
                <a:hlinkClick r:id="rId4"/>
              </a:rPr>
              <a:t>klara.malinakova@oushi.upol.cz</a:t>
            </a:r>
            <a:endParaRPr lang="cs-CZ" sz="1400" u="sng" dirty="0">
              <a:solidFill>
                <a:srgbClr val="0000FF"/>
              </a:solidFill>
            </a:endParaRP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r>
              <a:rPr lang="cs-CZ" sz="1400" b="1" dirty="0"/>
              <a:t>Referát celoživotního vzdělávání administrativa a informace</a:t>
            </a:r>
          </a:p>
          <a:p>
            <a:r>
              <a:rPr lang="cs-CZ" sz="1400" dirty="0">
                <a:hlinkClick r:id="rId5"/>
              </a:rPr>
              <a:t>http://www.cmtf.upol.cz/skupiny/verejnosti/celozivotni-vzdelavani/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Mgr. Kristýna Hradilová</a:t>
            </a:r>
          </a:p>
          <a:p>
            <a:r>
              <a:rPr lang="cs-CZ" sz="1400" dirty="0"/>
              <a:t>tel. 585 637 174</a:t>
            </a:r>
            <a:br>
              <a:rPr lang="cs-CZ" sz="1400" dirty="0"/>
            </a:br>
            <a:r>
              <a:rPr lang="cs-CZ" sz="1400" dirty="0">
                <a:hlinkClick r:id="rId6"/>
              </a:rPr>
              <a:t>kristyna.hradilova@upol.cz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u="sng" dirty="0">
              <a:solidFill>
                <a:srgbClr val="0000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174" y="1550377"/>
            <a:ext cx="1005840" cy="1531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174" y="3995936"/>
            <a:ext cx="1072616" cy="1505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9" t="11144" r="6583"/>
          <a:stretch/>
        </p:blipFill>
        <p:spPr>
          <a:xfrm>
            <a:off x="3933057" y="6948264"/>
            <a:ext cx="1095750" cy="1448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86900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723</Words>
  <Application>Microsoft Office PowerPoint</Application>
  <PresentationFormat>Předvádění na obrazovce (4:3)</PresentationFormat>
  <Paragraphs>126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nobody</dc:creator>
  <cp:lastModifiedBy>Klára Maliňáková</cp:lastModifiedBy>
  <cp:revision>121</cp:revision>
  <cp:lastPrinted>2015-05-27T10:06:19Z</cp:lastPrinted>
  <dcterms:created xsi:type="dcterms:W3CDTF">2015-05-06T16:19:27Z</dcterms:created>
  <dcterms:modified xsi:type="dcterms:W3CDTF">2018-06-14T20:57:38Z</dcterms:modified>
</cp:coreProperties>
</file>